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4" r:id="rId6"/>
    <p:sldId id="265" r:id="rId7"/>
    <p:sldId id="267" r:id="rId8"/>
    <p:sldId id="268" r:id="rId9"/>
    <p:sldId id="261" r:id="rId10"/>
    <p:sldId id="262" r:id="rId11"/>
    <p:sldId id="271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0" d="100"/>
          <a:sy n="80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8C62EF-1E44-4842-AA28-D1E4E1253D35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307F8A2-97B7-4957-9BCB-EC2F9BDD0540}">
      <dgm:prSet phldrT="[Text]"/>
      <dgm:spPr/>
      <dgm:t>
        <a:bodyPr/>
        <a:lstStyle/>
        <a:p>
          <a:r>
            <a:rPr lang="en-US" dirty="0"/>
            <a:t>May 8</a:t>
          </a:r>
        </a:p>
      </dgm:t>
    </dgm:pt>
    <dgm:pt modelId="{BFFE73BA-08E7-4549-A94C-B4E3698226E3}" type="parTrans" cxnId="{B6F1F679-7461-4FA6-B093-EE529F322003}">
      <dgm:prSet/>
      <dgm:spPr/>
      <dgm:t>
        <a:bodyPr/>
        <a:lstStyle/>
        <a:p>
          <a:endParaRPr lang="en-US"/>
        </a:p>
      </dgm:t>
    </dgm:pt>
    <dgm:pt modelId="{CDF8EDE6-F5E2-469C-8908-EEF4FDA7C8AD}" type="sibTrans" cxnId="{B6F1F679-7461-4FA6-B093-EE529F322003}">
      <dgm:prSet/>
      <dgm:spPr/>
      <dgm:t>
        <a:bodyPr/>
        <a:lstStyle/>
        <a:p>
          <a:endParaRPr lang="en-US"/>
        </a:p>
      </dgm:t>
    </dgm:pt>
    <dgm:pt modelId="{FAB735F9-555B-4ADC-B2C8-5AF833F5E193}">
      <dgm:prSet phldrT="[Text]"/>
      <dgm:spPr/>
      <dgm:t>
        <a:bodyPr/>
        <a:lstStyle/>
        <a:p>
          <a:pPr>
            <a:buNone/>
          </a:pPr>
          <a:r>
            <a:rPr lang="en-US" dirty="0">
              <a:latin typeface="+mj-lt"/>
            </a:rPr>
            <a:t>Introduce Utility Rate Ordinances</a:t>
          </a:r>
        </a:p>
      </dgm:t>
    </dgm:pt>
    <dgm:pt modelId="{F3164A3A-FF6C-4FE4-A1D1-ED2347E58C29}" type="parTrans" cxnId="{36E4F29B-9A62-49A4-A643-D0A0E6B7A091}">
      <dgm:prSet/>
      <dgm:spPr/>
      <dgm:t>
        <a:bodyPr/>
        <a:lstStyle/>
        <a:p>
          <a:endParaRPr lang="en-US"/>
        </a:p>
      </dgm:t>
    </dgm:pt>
    <dgm:pt modelId="{D32E03CE-F974-4CBC-8B2A-6450B46164C7}" type="sibTrans" cxnId="{36E4F29B-9A62-49A4-A643-D0A0E6B7A091}">
      <dgm:prSet/>
      <dgm:spPr/>
      <dgm:t>
        <a:bodyPr/>
        <a:lstStyle/>
        <a:p>
          <a:endParaRPr lang="en-US"/>
        </a:p>
      </dgm:t>
    </dgm:pt>
    <dgm:pt modelId="{B5C1D2F0-8FD5-4253-AF01-F70FC6185713}">
      <dgm:prSet phldrT="[Text]"/>
      <dgm:spPr/>
      <dgm:t>
        <a:bodyPr/>
        <a:lstStyle/>
        <a:p>
          <a:r>
            <a:rPr lang="en-US" dirty="0"/>
            <a:t>May 22</a:t>
          </a:r>
        </a:p>
      </dgm:t>
    </dgm:pt>
    <dgm:pt modelId="{9B9991DF-EEA9-45BC-8DAA-3315BF1F5513}" type="parTrans" cxnId="{9E11B2F9-2B32-459E-A268-72AD80B9F06D}">
      <dgm:prSet/>
      <dgm:spPr/>
      <dgm:t>
        <a:bodyPr/>
        <a:lstStyle/>
        <a:p>
          <a:endParaRPr lang="en-US"/>
        </a:p>
      </dgm:t>
    </dgm:pt>
    <dgm:pt modelId="{C070EAF5-DD3C-43D1-9CF3-A7CC6BC3BF10}" type="sibTrans" cxnId="{9E11B2F9-2B32-459E-A268-72AD80B9F06D}">
      <dgm:prSet/>
      <dgm:spPr/>
      <dgm:t>
        <a:bodyPr/>
        <a:lstStyle/>
        <a:p>
          <a:endParaRPr lang="en-US"/>
        </a:p>
      </dgm:t>
    </dgm:pt>
    <dgm:pt modelId="{78B0E981-CBBD-4F04-8F78-A307A5A68697}">
      <dgm:prSet phldrT="[Text]"/>
      <dgm:spPr/>
      <dgm:t>
        <a:bodyPr/>
        <a:lstStyle/>
        <a:p>
          <a:pPr>
            <a:buNone/>
          </a:pPr>
          <a:r>
            <a:rPr lang="en-US" dirty="0">
              <a:latin typeface="+mj-lt"/>
            </a:rPr>
            <a:t>City Council Action on Utility Rates</a:t>
          </a:r>
        </a:p>
      </dgm:t>
    </dgm:pt>
    <dgm:pt modelId="{CABBAFA1-63B1-445D-92C0-341B762D71F5}" type="parTrans" cxnId="{4F3E158B-A4C7-4D15-A4E4-596E4BE2E00F}">
      <dgm:prSet/>
      <dgm:spPr/>
      <dgm:t>
        <a:bodyPr/>
        <a:lstStyle/>
        <a:p>
          <a:endParaRPr lang="en-US"/>
        </a:p>
      </dgm:t>
    </dgm:pt>
    <dgm:pt modelId="{30CA2A63-8358-497A-835A-76FF361AC786}" type="sibTrans" cxnId="{4F3E158B-A4C7-4D15-A4E4-596E4BE2E00F}">
      <dgm:prSet/>
      <dgm:spPr/>
      <dgm:t>
        <a:bodyPr/>
        <a:lstStyle/>
        <a:p>
          <a:endParaRPr lang="en-US"/>
        </a:p>
      </dgm:t>
    </dgm:pt>
    <dgm:pt modelId="{2057F5BB-3989-4D60-8EE3-D36CFA59F919}">
      <dgm:prSet phldrT="[Text]"/>
      <dgm:spPr/>
      <dgm:t>
        <a:bodyPr/>
        <a:lstStyle/>
        <a:p>
          <a:r>
            <a:rPr lang="en-US" dirty="0"/>
            <a:t>July 1</a:t>
          </a:r>
        </a:p>
      </dgm:t>
    </dgm:pt>
    <dgm:pt modelId="{90371B01-6A9C-41BC-BFD9-6C2639DEAC45}" type="parTrans" cxnId="{CD0E3026-D384-410F-9EFA-DB46D7279863}">
      <dgm:prSet/>
      <dgm:spPr/>
      <dgm:t>
        <a:bodyPr/>
        <a:lstStyle/>
        <a:p>
          <a:endParaRPr lang="en-US"/>
        </a:p>
      </dgm:t>
    </dgm:pt>
    <dgm:pt modelId="{FFEEC75F-510E-479B-AE14-141DF512D31E}" type="sibTrans" cxnId="{CD0E3026-D384-410F-9EFA-DB46D7279863}">
      <dgm:prSet/>
      <dgm:spPr/>
      <dgm:t>
        <a:bodyPr/>
        <a:lstStyle/>
        <a:p>
          <a:endParaRPr lang="en-US"/>
        </a:p>
      </dgm:t>
    </dgm:pt>
    <dgm:pt modelId="{A9969F25-F991-49A1-A8B0-99E697FF6C4F}">
      <dgm:prSet phldrT="[Text]"/>
      <dgm:spPr/>
      <dgm:t>
        <a:bodyPr/>
        <a:lstStyle/>
        <a:p>
          <a:pPr>
            <a:buNone/>
          </a:pPr>
          <a:r>
            <a:rPr lang="en-US" dirty="0">
              <a:latin typeface="+mj-lt"/>
            </a:rPr>
            <a:t>Effective date for Utility Rate changes</a:t>
          </a:r>
        </a:p>
      </dgm:t>
    </dgm:pt>
    <dgm:pt modelId="{0E8CF1FD-9F9A-4856-BC40-45E5B1A220F7}" type="parTrans" cxnId="{D6304932-D0F0-409E-8CF2-EF1FB111D0BB}">
      <dgm:prSet/>
      <dgm:spPr/>
      <dgm:t>
        <a:bodyPr/>
        <a:lstStyle/>
        <a:p>
          <a:endParaRPr lang="en-US"/>
        </a:p>
      </dgm:t>
    </dgm:pt>
    <dgm:pt modelId="{A5E62680-CE2C-43F5-A38F-81984C06C618}" type="sibTrans" cxnId="{D6304932-D0F0-409E-8CF2-EF1FB111D0BB}">
      <dgm:prSet/>
      <dgm:spPr/>
      <dgm:t>
        <a:bodyPr/>
        <a:lstStyle/>
        <a:p>
          <a:endParaRPr lang="en-US"/>
        </a:p>
      </dgm:t>
    </dgm:pt>
    <dgm:pt modelId="{16246F59-42AA-44F7-822A-B1294E245E02}" type="pres">
      <dgm:prSet presAssocID="{638C62EF-1E44-4842-AA28-D1E4E1253D35}" presName="linearFlow" presStyleCnt="0">
        <dgm:presLayoutVars>
          <dgm:dir/>
          <dgm:animLvl val="lvl"/>
          <dgm:resizeHandles val="exact"/>
        </dgm:presLayoutVars>
      </dgm:prSet>
      <dgm:spPr/>
    </dgm:pt>
    <dgm:pt modelId="{CFDDB05D-E35B-4E73-9F7A-67B94F9F02A0}" type="pres">
      <dgm:prSet presAssocID="{D307F8A2-97B7-4957-9BCB-EC2F9BDD0540}" presName="composite" presStyleCnt="0"/>
      <dgm:spPr/>
    </dgm:pt>
    <dgm:pt modelId="{3E3F63CA-58D5-47B9-8032-ECD57C989896}" type="pres">
      <dgm:prSet presAssocID="{D307F8A2-97B7-4957-9BCB-EC2F9BDD054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0B3DA23-4C25-4A20-BAED-4DAB3A4040FF}" type="pres">
      <dgm:prSet presAssocID="{D307F8A2-97B7-4957-9BCB-EC2F9BDD0540}" presName="descendantText" presStyleLbl="alignAcc1" presStyleIdx="0" presStyleCnt="3">
        <dgm:presLayoutVars>
          <dgm:bulletEnabled val="1"/>
        </dgm:presLayoutVars>
      </dgm:prSet>
      <dgm:spPr/>
    </dgm:pt>
    <dgm:pt modelId="{3195477B-1EC4-4C28-B174-F744F2743ABC}" type="pres">
      <dgm:prSet presAssocID="{CDF8EDE6-F5E2-469C-8908-EEF4FDA7C8AD}" presName="sp" presStyleCnt="0"/>
      <dgm:spPr/>
    </dgm:pt>
    <dgm:pt modelId="{4F890271-B134-41BB-848F-5E4C2D61F26B}" type="pres">
      <dgm:prSet presAssocID="{B5C1D2F0-8FD5-4253-AF01-F70FC6185713}" presName="composite" presStyleCnt="0"/>
      <dgm:spPr/>
    </dgm:pt>
    <dgm:pt modelId="{95639700-8424-437C-B871-42F513D272FC}" type="pres">
      <dgm:prSet presAssocID="{B5C1D2F0-8FD5-4253-AF01-F70FC618571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118C7AC-B28E-4112-9848-35DB18B4A573}" type="pres">
      <dgm:prSet presAssocID="{B5C1D2F0-8FD5-4253-AF01-F70FC6185713}" presName="descendantText" presStyleLbl="alignAcc1" presStyleIdx="1" presStyleCnt="3">
        <dgm:presLayoutVars>
          <dgm:bulletEnabled val="1"/>
        </dgm:presLayoutVars>
      </dgm:prSet>
      <dgm:spPr/>
    </dgm:pt>
    <dgm:pt modelId="{2D0FB7DB-E656-4400-BA47-A2B1CF069C36}" type="pres">
      <dgm:prSet presAssocID="{C070EAF5-DD3C-43D1-9CF3-A7CC6BC3BF10}" presName="sp" presStyleCnt="0"/>
      <dgm:spPr/>
    </dgm:pt>
    <dgm:pt modelId="{DFD42A2B-9480-4AD3-B8C8-5F2966D46538}" type="pres">
      <dgm:prSet presAssocID="{2057F5BB-3989-4D60-8EE3-D36CFA59F919}" presName="composite" presStyleCnt="0"/>
      <dgm:spPr/>
    </dgm:pt>
    <dgm:pt modelId="{B6A5C221-8216-4BA2-A2AB-B584F7EB1B7A}" type="pres">
      <dgm:prSet presAssocID="{2057F5BB-3989-4D60-8EE3-D36CFA59F91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681EF94-DF9E-48A1-9A38-4DC32353529C}" type="pres">
      <dgm:prSet presAssocID="{2057F5BB-3989-4D60-8EE3-D36CFA59F919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7046A7B-8B3F-45BB-B23C-6BF838C02660}" type="presOf" srcId="{2057F5BB-3989-4D60-8EE3-D36CFA59F919}" destId="{B6A5C221-8216-4BA2-A2AB-B584F7EB1B7A}" srcOrd="0" destOrd="0" presId="urn:microsoft.com/office/officeart/2005/8/layout/chevron2"/>
    <dgm:cxn modelId="{6778B824-A33B-4E3B-B071-C2BB7F3A98CB}" type="presOf" srcId="{FAB735F9-555B-4ADC-B2C8-5AF833F5E193}" destId="{90B3DA23-4C25-4A20-BAED-4DAB3A4040FF}" srcOrd="0" destOrd="0" presId="urn:microsoft.com/office/officeart/2005/8/layout/chevron2"/>
    <dgm:cxn modelId="{5F2C9E35-9DB6-418E-8533-42449CACA4DD}" type="presOf" srcId="{78B0E981-CBBD-4F04-8F78-A307A5A68697}" destId="{C118C7AC-B28E-4112-9848-35DB18B4A573}" srcOrd="0" destOrd="0" presId="urn:microsoft.com/office/officeart/2005/8/layout/chevron2"/>
    <dgm:cxn modelId="{4F3E158B-A4C7-4D15-A4E4-596E4BE2E00F}" srcId="{B5C1D2F0-8FD5-4253-AF01-F70FC6185713}" destId="{78B0E981-CBBD-4F04-8F78-A307A5A68697}" srcOrd="0" destOrd="0" parTransId="{CABBAFA1-63B1-445D-92C0-341B762D71F5}" sibTransId="{30CA2A63-8358-497A-835A-76FF361AC786}"/>
    <dgm:cxn modelId="{B982D9A2-FC94-4B7A-BBA6-35378F5598B4}" type="presOf" srcId="{D307F8A2-97B7-4957-9BCB-EC2F9BDD0540}" destId="{3E3F63CA-58D5-47B9-8032-ECD57C989896}" srcOrd="0" destOrd="0" presId="urn:microsoft.com/office/officeart/2005/8/layout/chevron2"/>
    <dgm:cxn modelId="{D6304932-D0F0-409E-8CF2-EF1FB111D0BB}" srcId="{2057F5BB-3989-4D60-8EE3-D36CFA59F919}" destId="{A9969F25-F991-49A1-A8B0-99E697FF6C4F}" srcOrd="0" destOrd="0" parTransId="{0E8CF1FD-9F9A-4856-BC40-45E5B1A220F7}" sibTransId="{A5E62680-CE2C-43F5-A38F-81984C06C618}"/>
    <dgm:cxn modelId="{36E4F29B-9A62-49A4-A643-D0A0E6B7A091}" srcId="{D307F8A2-97B7-4957-9BCB-EC2F9BDD0540}" destId="{FAB735F9-555B-4ADC-B2C8-5AF833F5E193}" srcOrd="0" destOrd="0" parTransId="{F3164A3A-FF6C-4FE4-A1D1-ED2347E58C29}" sibTransId="{D32E03CE-F974-4CBC-8B2A-6450B46164C7}"/>
    <dgm:cxn modelId="{1DEF5FDF-D9FE-425E-AD68-2EE12349A60D}" type="presOf" srcId="{638C62EF-1E44-4842-AA28-D1E4E1253D35}" destId="{16246F59-42AA-44F7-822A-B1294E245E02}" srcOrd="0" destOrd="0" presId="urn:microsoft.com/office/officeart/2005/8/layout/chevron2"/>
    <dgm:cxn modelId="{9E11B2F9-2B32-459E-A268-72AD80B9F06D}" srcId="{638C62EF-1E44-4842-AA28-D1E4E1253D35}" destId="{B5C1D2F0-8FD5-4253-AF01-F70FC6185713}" srcOrd="1" destOrd="0" parTransId="{9B9991DF-EEA9-45BC-8DAA-3315BF1F5513}" sibTransId="{C070EAF5-DD3C-43D1-9CF3-A7CC6BC3BF10}"/>
    <dgm:cxn modelId="{3443D788-F6D7-4603-9D02-6ADFF07FE01E}" type="presOf" srcId="{B5C1D2F0-8FD5-4253-AF01-F70FC6185713}" destId="{95639700-8424-437C-B871-42F513D272FC}" srcOrd="0" destOrd="0" presId="urn:microsoft.com/office/officeart/2005/8/layout/chevron2"/>
    <dgm:cxn modelId="{CD0E3026-D384-410F-9EFA-DB46D7279863}" srcId="{638C62EF-1E44-4842-AA28-D1E4E1253D35}" destId="{2057F5BB-3989-4D60-8EE3-D36CFA59F919}" srcOrd="2" destOrd="0" parTransId="{90371B01-6A9C-41BC-BFD9-6C2639DEAC45}" sibTransId="{FFEEC75F-510E-479B-AE14-141DF512D31E}"/>
    <dgm:cxn modelId="{2001AFCF-DFD7-4E6A-A752-FE93CD43B38C}" type="presOf" srcId="{A9969F25-F991-49A1-A8B0-99E697FF6C4F}" destId="{7681EF94-DF9E-48A1-9A38-4DC32353529C}" srcOrd="0" destOrd="0" presId="urn:microsoft.com/office/officeart/2005/8/layout/chevron2"/>
    <dgm:cxn modelId="{B6F1F679-7461-4FA6-B093-EE529F322003}" srcId="{638C62EF-1E44-4842-AA28-D1E4E1253D35}" destId="{D307F8A2-97B7-4957-9BCB-EC2F9BDD0540}" srcOrd="0" destOrd="0" parTransId="{BFFE73BA-08E7-4549-A94C-B4E3698226E3}" sibTransId="{CDF8EDE6-F5E2-469C-8908-EEF4FDA7C8AD}"/>
    <dgm:cxn modelId="{8068EC2B-35C7-4AE6-97EC-7F5E8E9DA59E}" type="presParOf" srcId="{16246F59-42AA-44F7-822A-B1294E245E02}" destId="{CFDDB05D-E35B-4E73-9F7A-67B94F9F02A0}" srcOrd="0" destOrd="0" presId="urn:microsoft.com/office/officeart/2005/8/layout/chevron2"/>
    <dgm:cxn modelId="{0904A219-3B31-405C-AD94-C948EF9FBFB7}" type="presParOf" srcId="{CFDDB05D-E35B-4E73-9F7A-67B94F9F02A0}" destId="{3E3F63CA-58D5-47B9-8032-ECD57C989896}" srcOrd="0" destOrd="0" presId="urn:microsoft.com/office/officeart/2005/8/layout/chevron2"/>
    <dgm:cxn modelId="{CF9EC0AE-9443-404C-94DF-3E3DA1CDB25D}" type="presParOf" srcId="{CFDDB05D-E35B-4E73-9F7A-67B94F9F02A0}" destId="{90B3DA23-4C25-4A20-BAED-4DAB3A4040FF}" srcOrd="1" destOrd="0" presId="urn:microsoft.com/office/officeart/2005/8/layout/chevron2"/>
    <dgm:cxn modelId="{EB37E9DD-FCF8-47E8-9531-FBC77BCBF251}" type="presParOf" srcId="{16246F59-42AA-44F7-822A-B1294E245E02}" destId="{3195477B-1EC4-4C28-B174-F744F2743ABC}" srcOrd="1" destOrd="0" presId="urn:microsoft.com/office/officeart/2005/8/layout/chevron2"/>
    <dgm:cxn modelId="{C5BD44E1-A5A5-48DD-8401-E42D2F704BBF}" type="presParOf" srcId="{16246F59-42AA-44F7-822A-B1294E245E02}" destId="{4F890271-B134-41BB-848F-5E4C2D61F26B}" srcOrd="2" destOrd="0" presId="urn:microsoft.com/office/officeart/2005/8/layout/chevron2"/>
    <dgm:cxn modelId="{0DC1BC63-2D0E-4C74-B131-1C19BB77FC23}" type="presParOf" srcId="{4F890271-B134-41BB-848F-5E4C2D61F26B}" destId="{95639700-8424-437C-B871-42F513D272FC}" srcOrd="0" destOrd="0" presId="urn:microsoft.com/office/officeart/2005/8/layout/chevron2"/>
    <dgm:cxn modelId="{8F0CEF74-3581-4C40-AA7F-4E5D0995F8C2}" type="presParOf" srcId="{4F890271-B134-41BB-848F-5E4C2D61F26B}" destId="{C118C7AC-B28E-4112-9848-35DB18B4A573}" srcOrd="1" destOrd="0" presId="urn:microsoft.com/office/officeart/2005/8/layout/chevron2"/>
    <dgm:cxn modelId="{0FFF7342-5E97-4E9A-B199-3D8E9BE2EB2F}" type="presParOf" srcId="{16246F59-42AA-44F7-822A-B1294E245E02}" destId="{2D0FB7DB-E656-4400-BA47-A2B1CF069C36}" srcOrd="3" destOrd="0" presId="urn:microsoft.com/office/officeart/2005/8/layout/chevron2"/>
    <dgm:cxn modelId="{EC72B68D-E6F7-4ACD-A221-C8DF3FACC5F8}" type="presParOf" srcId="{16246F59-42AA-44F7-822A-B1294E245E02}" destId="{DFD42A2B-9480-4AD3-B8C8-5F2966D46538}" srcOrd="4" destOrd="0" presId="urn:microsoft.com/office/officeart/2005/8/layout/chevron2"/>
    <dgm:cxn modelId="{1DA95A2C-9E73-4FAF-9CAD-600BF02156B7}" type="presParOf" srcId="{DFD42A2B-9480-4AD3-B8C8-5F2966D46538}" destId="{B6A5C221-8216-4BA2-A2AB-B584F7EB1B7A}" srcOrd="0" destOrd="0" presId="urn:microsoft.com/office/officeart/2005/8/layout/chevron2"/>
    <dgm:cxn modelId="{BA0A9932-D381-47B0-AB41-C27F37A68E7B}" type="presParOf" srcId="{DFD42A2B-9480-4AD3-B8C8-5F2966D46538}" destId="{7681EF94-DF9E-48A1-9A38-4DC3235352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3F63CA-58D5-47B9-8032-ECD57C989896}">
      <dsp:nvSpPr>
        <dsp:cNvPr id="0" name=""/>
        <dsp:cNvSpPr/>
      </dsp:nvSpPr>
      <dsp:spPr>
        <a:xfrm rot="5400000">
          <a:off x="-274465" y="274500"/>
          <a:ext cx="1829767" cy="128083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May 8</a:t>
          </a:r>
        </a:p>
      </dsp:txBody>
      <dsp:txXfrm rot="-5400000">
        <a:off x="1" y="640454"/>
        <a:ext cx="1280837" cy="548930"/>
      </dsp:txXfrm>
    </dsp:sp>
    <dsp:sp modelId="{90B3DA23-4C25-4A20-BAED-4DAB3A4040FF}">
      <dsp:nvSpPr>
        <dsp:cNvPr id="0" name=""/>
        <dsp:cNvSpPr/>
      </dsp:nvSpPr>
      <dsp:spPr>
        <a:xfrm rot="5400000">
          <a:off x="5062244" y="-3781371"/>
          <a:ext cx="1189349" cy="87521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4400" kern="1200" dirty="0">
              <a:latin typeface="+mj-lt"/>
            </a:rPr>
            <a:t>Introduce Utility Rate Ordinances</a:t>
          </a:r>
        </a:p>
      </dsp:txBody>
      <dsp:txXfrm rot="-5400000">
        <a:off x="1280838" y="58094"/>
        <a:ext cx="8694103" cy="1073231"/>
      </dsp:txXfrm>
    </dsp:sp>
    <dsp:sp modelId="{95639700-8424-437C-B871-42F513D272FC}">
      <dsp:nvSpPr>
        <dsp:cNvPr id="0" name=""/>
        <dsp:cNvSpPr/>
      </dsp:nvSpPr>
      <dsp:spPr>
        <a:xfrm rot="5400000">
          <a:off x="-274465" y="1912281"/>
          <a:ext cx="1829767" cy="1280837"/>
        </a:xfrm>
        <a:prstGeom prst="chevron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May 22</a:t>
          </a:r>
        </a:p>
      </dsp:txBody>
      <dsp:txXfrm rot="-5400000">
        <a:off x="1" y="2278235"/>
        <a:ext cx="1280837" cy="548930"/>
      </dsp:txXfrm>
    </dsp:sp>
    <dsp:sp modelId="{C118C7AC-B28E-4112-9848-35DB18B4A573}">
      <dsp:nvSpPr>
        <dsp:cNvPr id="0" name=""/>
        <dsp:cNvSpPr/>
      </dsp:nvSpPr>
      <dsp:spPr>
        <a:xfrm rot="5400000">
          <a:off x="5062244" y="-2143590"/>
          <a:ext cx="1189349" cy="87521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4400" kern="1200" dirty="0">
              <a:latin typeface="+mj-lt"/>
            </a:rPr>
            <a:t>City Council Action on Utility Rates</a:t>
          </a:r>
        </a:p>
      </dsp:txBody>
      <dsp:txXfrm rot="-5400000">
        <a:off x="1280838" y="1695875"/>
        <a:ext cx="8694103" cy="1073231"/>
      </dsp:txXfrm>
    </dsp:sp>
    <dsp:sp modelId="{B6A5C221-8216-4BA2-A2AB-B584F7EB1B7A}">
      <dsp:nvSpPr>
        <dsp:cNvPr id="0" name=""/>
        <dsp:cNvSpPr/>
      </dsp:nvSpPr>
      <dsp:spPr>
        <a:xfrm rot="5400000">
          <a:off x="-274465" y="3550062"/>
          <a:ext cx="1829767" cy="1280837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July 1</a:t>
          </a:r>
        </a:p>
      </dsp:txBody>
      <dsp:txXfrm rot="-5400000">
        <a:off x="1" y="3916016"/>
        <a:ext cx="1280837" cy="548930"/>
      </dsp:txXfrm>
    </dsp:sp>
    <dsp:sp modelId="{7681EF94-DF9E-48A1-9A38-4DC32353529C}">
      <dsp:nvSpPr>
        <dsp:cNvPr id="0" name=""/>
        <dsp:cNvSpPr/>
      </dsp:nvSpPr>
      <dsp:spPr>
        <a:xfrm rot="5400000">
          <a:off x="5062244" y="-505809"/>
          <a:ext cx="1189349" cy="87521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4400" kern="1200" dirty="0">
              <a:latin typeface="+mj-lt"/>
            </a:rPr>
            <a:t>Effective date for Utility Rate changes</a:t>
          </a:r>
        </a:p>
      </dsp:txBody>
      <dsp:txXfrm rot="-5400000">
        <a:off x="1280838" y="3333656"/>
        <a:ext cx="8694103" cy="1073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95B67-0CFD-4BD9-80E5-A805D909A186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94629-6EE4-44C1-83E2-C7DF3DDD7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23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75D96E-DA25-4A8C-86B4-A2369ED840D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27041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75D96E-DA25-4A8C-86B4-A2369ED840D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69639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0C454-FE6D-4E66-95AF-57DDBA0D2B8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12987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75D96E-DA25-4A8C-86B4-A2369ED840D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71438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0C454-FE6D-4E66-95AF-57DDBA0D2B8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67690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75D96E-DA25-4A8C-86B4-A2369ED840D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60777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0C454-FE6D-4E66-95AF-57DDBA0D2B8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4916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811CF-5ADC-4C74-92FD-799C92ED3FD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66071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9A2D5-F7A3-4D37-A4A9-00B0E4F99572}" type="datetime1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C100-B22D-4EB8-B192-D722BD8B2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9514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AA5A-669B-4811-8801-39CCA88AD92A}" type="datetime1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DF98-056F-4D0E-8216-BEE8028566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06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0422-A85A-4465-A9C5-5EA5EC0A224E}" type="datetime1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DF98-056F-4D0E-8216-BEE8028566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475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838200"/>
            <a:ext cx="9753600" cy="838200"/>
          </a:xfrm>
          <a:prstGeom prst="rect">
            <a:avLst/>
          </a:prstGeom>
        </p:spPr>
        <p:txBody>
          <a:bodyPr/>
          <a:lstStyle>
            <a:lvl1pPr>
              <a:defRPr sz="6500" i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6237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BA8F-8236-41CE-9794-E81929D1F69E}" type="datetime1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F48C1-B40B-4978-A274-AFCB98E47F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3243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A7B0-6719-45FE-ABDE-687BC25A7DCC}" type="datetime1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DF98-056F-4D0E-8216-BEE8028566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23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68A5-42BE-4485-9D1C-809416C64442}" type="datetime1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DF98-056F-4D0E-8216-BEE8028566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834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67A4-9296-4C90-A198-4EB4CE2A1C72}" type="datetime1">
              <a:rPr lang="en-US" smtClean="0"/>
              <a:t>4/12/2017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DF98-056F-4D0E-8216-BEE8028566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0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88CC-B427-4FE8-AF33-1727CF473BBD}" type="datetime1">
              <a:rPr lang="en-US" smtClean="0"/>
              <a:t>4/12/2017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F73A-95C3-46CF-9046-622E408BC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90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3B0A-43F9-42DE-9C32-E58D31328BA5}" type="datetime1">
              <a:rPr lang="en-US" smtClean="0"/>
              <a:t>4/12/2017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F73A-95C3-46CF-9046-622E408BC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49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13D9-488A-42D0-B390-4E34800D88FE}" type="datetime1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DF98-056F-4D0E-8216-BEE8028566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5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579C-4490-4CF5-AF79-95E900028C75}" type="datetime1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DF98-056F-4D0E-8216-BEE8028566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321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97E72-E5D9-4453-AAF0-18CA11FA4D34}" type="datetime1">
              <a:rPr lang="en-US" smtClean="0"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BDF98-056F-4D0E-8216-BEE8028566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77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8309" y="723465"/>
            <a:ext cx="8227621" cy="1092200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dirty="0">
                <a:latin typeface="Arial" charset="0"/>
              </a:rPr>
              <a:t>City of Mesa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8309" y="1815665"/>
            <a:ext cx="8227621" cy="3683000"/>
          </a:xfrm>
          <a:solidFill>
            <a:schemeClr val="bg1"/>
          </a:solidFill>
          <a:ln>
            <a:noFill/>
          </a:ln>
        </p:spPr>
        <p:txBody>
          <a:bodyPr>
            <a:normAutofit fontScale="47500" lnSpcReduction="20000"/>
          </a:bodyPr>
          <a:lstStyle/>
          <a:p>
            <a:pPr algn="ctr"/>
            <a:r>
              <a:rPr lang="en-US" sz="6400" dirty="0">
                <a:solidFill>
                  <a:schemeClr val="tx1"/>
                </a:solidFill>
                <a:latin typeface="Arial" charset="0"/>
              </a:rPr>
              <a:t>FY 2017/18 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sz="6400" dirty="0">
                <a:solidFill>
                  <a:schemeClr val="tx1"/>
                </a:solidFill>
                <a:latin typeface="Arial" charset="0"/>
              </a:rPr>
              <a:t>Utility Departments</a:t>
            </a:r>
            <a:r>
              <a:rPr lang="en-US" sz="6400" dirty="0">
                <a:latin typeface="Arial" charset="0"/>
              </a:rPr>
              <a:t> </a:t>
            </a:r>
            <a:r>
              <a:rPr lang="en-US" sz="6400" dirty="0">
                <a:solidFill>
                  <a:schemeClr val="tx1"/>
                </a:solidFill>
                <a:latin typeface="Arial" charset="0"/>
              </a:rPr>
              <a:t>Rate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sz="6400" dirty="0">
                <a:solidFill>
                  <a:schemeClr val="tx1"/>
                </a:solidFill>
                <a:latin typeface="Arial" charset="0"/>
              </a:rPr>
              <a:t> Recommendations 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sz="6400" dirty="0">
                <a:solidFill>
                  <a:schemeClr val="tx1"/>
                </a:solidFill>
                <a:latin typeface="Arial" charset="0"/>
              </a:rPr>
              <a:t>and Enterprise Fund Summary</a:t>
            </a:r>
          </a:p>
          <a:p>
            <a:pPr algn="ctr"/>
            <a:r>
              <a:rPr lang="en-US" sz="5600" dirty="0">
                <a:latin typeface="Arial" charset="0"/>
              </a:rPr>
              <a:t>City Council</a:t>
            </a:r>
          </a:p>
          <a:p>
            <a:pPr algn="ctr"/>
            <a:r>
              <a:rPr lang="en-US" sz="5600" dirty="0">
                <a:latin typeface="Arial" charset="0"/>
              </a:rPr>
              <a:t>April 13, 2017</a:t>
            </a:r>
          </a:p>
          <a:p>
            <a:pPr algn="ctr"/>
            <a:endParaRPr lang="en-US" sz="5600" dirty="0">
              <a:latin typeface="Arial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4400" dirty="0">
                <a:latin typeface="Arial" charset="0"/>
              </a:rPr>
              <a:t>Presented by the Office of Management and Budget </a:t>
            </a: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27" y="5574598"/>
            <a:ext cx="2098387" cy="104919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C100-B22D-4EB8-B192-D722BD8B27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7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/>
        </p:spPr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608667"/>
            <a:ext cx="2732363" cy="44910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200" dirty="0">
                <a:solidFill>
                  <a:srgbClr val="FFFFFF"/>
                </a:solidFill>
              </a:rPr>
              <a:t>Downtown Small Business Attraction Utility Rates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729398" y="6296279"/>
            <a:ext cx="624401" cy="36512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7F73A-95C3-46CF-9046-622E408BCE2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91813" y="1183492"/>
            <a:ext cx="6291241" cy="4491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0" indent="-2286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kern="0" dirty="0"/>
              <a:t>Designed to attract new City utility customers to downtown Mesa and increased economic activity</a:t>
            </a:r>
          </a:p>
          <a:p>
            <a:pPr marL="5715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85750" marR="0" lvl="0" indent="-2286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Offers reduced electric and water rates (25% reduction)</a:t>
            </a:r>
          </a:p>
          <a:p>
            <a:pPr marL="5715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85750" marR="0" lvl="0" indent="-2286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The incentive will last 3 years</a:t>
            </a:r>
          </a:p>
          <a:p>
            <a:pPr marL="5715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85750" lvl="0" indent="-2286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kern="0" dirty="0"/>
              <a:t>Includes annual financial cap of $75,000 for electric and $10,000 for water</a:t>
            </a:r>
          </a:p>
        </p:txBody>
      </p:sp>
    </p:spTree>
    <p:extLst>
      <p:ext uri="{BB962C8B-B14F-4D97-AF65-F5344CB8AC3E}">
        <p14:creationId xmlns:p14="http://schemas.microsoft.com/office/powerpoint/2010/main" val="1751747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/>
        </p:spPr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729398" y="6296279"/>
            <a:ext cx="624401" cy="36512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7F73A-95C3-46CF-9046-622E408BCE2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91813" y="1183492"/>
            <a:ext cx="6676312" cy="44910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715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Eligibility Requirements</a:t>
            </a:r>
          </a:p>
          <a:p>
            <a:pPr marL="5715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85750" marR="0" lvl="0" indent="-2286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Small business as defined by U.S. Small Business Administration</a:t>
            </a:r>
          </a:p>
          <a:p>
            <a:pPr marL="5715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85750" marR="0" lvl="0" indent="-2286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Located within adopted Town Center RDA and Central Business District</a:t>
            </a:r>
          </a:p>
          <a:p>
            <a:pPr marL="5715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85750" marR="0" lvl="0" indent="-2286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Maintain minimum and maximum utility consumption</a:t>
            </a:r>
          </a:p>
          <a:p>
            <a:pPr marL="971550" marR="0" lvl="2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Electric: 12,000 – 800,000 kWh annually</a:t>
            </a:r>
          </a:p>
          <a:p>
            <a:pPr marL="971550" marR="0" lvl="2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Water: 10,000 – 200,000 gallons annually</a:t>
            </a:r>
          </a:p>
          <a:p>
            <a:pPr marL="5715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85750" marR="0" lvl="0" indent="-2286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Create and maintain at least two full time equivalent positions</a:t>
            </a:r>
          </a:p>
          <a:p>
            <a:pPr marL="0" marR="0" lvl="0" indent="-2286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70883" y="1608666"/>
            <a:ext cx="2781300" cy="44910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200" dirty="0">
                <a:solidFill>
                  <a:srgbClr val="FFFFFF"/>
                </a:solidFill>
              </a:rPr>
              <a:t>Downtown Small Business Attraction Utility Rates</a:t>
            </a:r>
          </a:p>
        </p:txBody>
      </p:sp>
    </p:spTree>
    <p:extLst>
      <p:ext uri="{BB962C8B-B14F-4D97-AF65-F5344CB8AC3E}">
        <p14:creationId xmlns:p14="http://schemas.microsoft.com/office/powerpoint/2010/main" val="3522242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28700" y="381000"/>
            <a:ext cx="10363200" cy="762000"/>
          </a:xfrm>
        </p:spPr>
        <p:txBody>
          <a:bodyPr anchor="t">
            <a:noAutofit/>
          </a:bodyPr>
          <a:lstStyle/>
          <a:p>
            <a:pPr algn="ctr"/>
            <a:r>
              <a:rPr lang="en-US" sz="4000" dirty="0">
                <a:solidFill>
                  <a:schemeClr val="accent4">
                    <a:lumMod val="10000"/>
                  </a:schemeClr>
                </a:solidFill>
              </a:rPr>
              <a:t>Schedule for FY 2017/18 Utility Rate Consideration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F48C1-B40B-4978-A274-AFCB98E47FA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65232142"/>
              </p:ext>
            </p:extLst>
          </p:nvPr>
        </p:nvGraphicFramePr>
        <p:xfrm>
          <a:off x="1028700" y="1596282"/>
          <a:ext cx="10033000" cy="5105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459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\\com-1\citywebshare\Citymgt\MesaAZlogo\For_Print\mesa-az-RGB-300dp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981200"/>
            <a:ext cx="4724400" cy="23622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F48C1-B40B-4978-A274-AFCB98E47FA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5213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5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8849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Enterprise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700"/>
              </a:spcBef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en-US" sz="2000" dirty="0"/>
              <a:t>Each utility is operated as a separate business center</a:t>
            </a:r>
          </a:p>
          <a:p>
            <a:pPr marL="342900" lvl="1" indent="-342900">
              <a:spcBef>
                <a:spcPts val="700"/>
              </a:spcBef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en-US" sz="2000" dirty="0"/>
              <a:t>Combined Ending Reserve Balance adheres to the adopted financial policy of at least 8-10% over the forecast period</a:t>
            </a:r>
          </a:p>
          <a:p>
            <a:pPr marL="342900" lvl="1" indent="-342900">
              <a:spcBef>
                <a:spcPts val="700"/>
              </a:spcBef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en-US" sz="2000" dirty="0"/>
              <a:t>Reserve </a:t>
            </a:r>
            <a:r>
              <a:rPr lang="en-US" sz="2000"/>
              <a:t>balance is </a:t>
            </a:r>
            <a:r>
              <a:rPr lang="en-US" sz="2000" dirty="0"/>
              <a:t>used to smooth rate adjustments year-to-year</a:t>
            </a:r>
          </a:p>
          <a:p>
            <a:pPr marL="342900" lvl="1" indent="-342900">
              <a:spcBef>
                <a:spcPts val="700"/>
              </a:spcBef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en-US" sz="2000" dirty="0"/>
              <a:t>Reserve balance can be used to phase in new programs or changes in operations</a:t>
            </a:r>
          </a:p>
          <a:p>
            <a:pPr marL="0" lvl="1" indent="0">
              <a:spcBef>
                <a:spcPts val="700"/>
              </a:spcBef>
              <a:buClr>
                <a:schemeClr val="tx1"/>
              </a:buClr>
              <a:buSzPct val="100000"/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F48C1-B40B-4978-A274-AFCB98E47FA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3718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/>
          <a:stretch/>
        </p:blipFill>
        <p:spPr>
          <a:xfrm>
            <a:off x="7162800" y="0"/>
            <a:ext cx="5029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420" y="0"/>
            <a:ext cx="5791200" cy="1325563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Revenue Targets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7F73A-95C3-46CF-9046-622E408BCE2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6032" y="1179171"/>
            <a:ext cx="6918960" cy="5124636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1775" indent="-23018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12650"/>
              </a:buClr>
              <a:buSzPct val="80000"/>
              <a:buFont typeface="Wingdings 2" pitchFamily="18" charset="2"/>
              <a:buChar char="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747713" indent="-21748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12650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309688" indent="-274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12650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36738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12650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93938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12650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51138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12650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8338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12650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65538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12650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2" pitchFamily="18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Forecasted expenses are compared with forecasted revenues based on current rates and projected customer growth</a:t>
            </a:r>
          </a:p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2" pitchFamily="18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In FY 2017/18, the following increases in revenues are needed to accommodate the estimated costs</a:t>
            </a:r>
          </a:p>
          <a:p>
            <a:pPr marL="320040" marR="0" lvl="1" indent="-32004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20040" marR="0" lvl="1" indent="-32004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6108646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* Green and Clean Revenue not included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999656" y="2895600"/>
          <a:ext cx="3419521" cy="288036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669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effectLst/>
                        </a:rPr>
                        <a:t>Utility</a:t>
                      </a:r>
                      <a:endParaRPr lang="en-US" sz="2000" u="none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effectLst/>
                        </a:rPr>
                        <a:t>Revenue</a:t>
                      </a:r>
                      <a:endParaRPr lang="en-US" sz="2000" u="none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Electric</a:t>
                      </a:r>
                      <a:endParaRPr lang="en-US" sz="20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</a:rPr>
                        <a:t>   </a:t>
                      </a:r>
                      <a:r>
                        <a:rPr lang="en-US" sz="2000" kern="1200" dirty="0">
                          <a:effectLst/>
                        </a:rPr>
                        <a:t>$180,000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Natural Gas</a:t>
                      </a:r>
                      <a:endParaRPr lang="en-US" sz="20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$467,000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Water</a:t>
                      </a:r>
                      <a:endParaRPr lang="en-US" sz="20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$4,491,000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Wastewater</a:t>
                      </a:r>
                      <a:endParaRPr lang="en-US" sz="20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$2,846,000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Solid Waste*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$1,490,000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Total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$9,474,000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7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rate adjustme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2" b="634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>
            <a:normAutofit/>
          </a:bodyPr>
          <a:lstStyle/>
          <a:p>
            <a:r>
              <a:rPr lang="en-US" sz="4000"/>
              <a:t>Rate Adjustment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110" y="2121763"/>
            <a:ext cx="5235490" cy="3773010"/>
          </a:xfrm>
        </p:spPr>
        <p:txBody>
          <a:bodyPr>
            <a:normAutofit/>
          </a:bodyPr>
          <a:lstStyle/>
          <a:p>
            <a:pPr marL="0" lvl="1" indent="0">
              <a:spcBef>
                <a:spcPts val="700"/>
              </a:spcBef>
              <a:spcAft>
                <a:spcPts val="1200"/>
              </a:spcAft>
              <a:buClr>
                <a:schemeClr val="tx1"/>
              </a:buClr>
              <a:buSzPct val="100000"/>
              <a:buNone/>
            </a:pPr>
            <a:r>
              <a:rPr lang="en-US"/>
              <a:t>Methods of implementation of rate adjustments can vary from year to year based on needs and goals of the individual utilities</a:t>
            </a:r>
          </a:p>
          <a:p>
            <a:pPr marL="0" lvl="1" indent="0">
              <a:spcBef>
                <a:spcPts val="700"/>
              </a:spcBef>
              <a:spcAft>
                <a:spcPts val="1200"/>
              </a:spcAft>
              <a:buClr>
                <a:schemeClr val="tx1"/>
              </a:buClr>
              <a:buSzPct val="100000"/>
              <a:buNone/>
            </a:pPr>
            <a:endParaRPr lang="en-US"/>
          </a:p>
          <a:p>
            <a:pPr marL="0" lvl="1" indent="0">
              <a:spcBef>
                <a:spcPts val="700"/>
              </a:spcBef>
              <a:buClr>
                <a:schemeClr val="tx1"/>
              </a:buClr>
              <a:buSzPct val="100000"/>
              <a:buNone/>
            </a:pPr>
            <a:r>
              <a:rPr lang="en-US"/>
              <a:t>Impact on individual customers can vary based on the method of implementation and the customer consumption of services</a:t>
            </a:r>
          </a:p>
          <a:p>
            <a:pPr marL="320040" lvl="1" indent="-320040">
              <a:spcBef>
                <a:spcPts val="700"/>
              </a:spcBef>
              <a:buClr>
                <a:schemeClr val="tx1"/>
              </a:buClr>
              <a:buSzPct val="100000"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F48C1-B40B-4978-A274-AFCB98E47FA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7F73A-95C3-46CF-9046-622E408BCE2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27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Proposed Changes to Reach Revenue Targets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7F73A-95C3-46CF-9046-622E408BCE2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764960"/>
              </p:ext>
            </p:extLst>
          </p:nvPr>
        </p:nvGraphicFramePr>
        <p:xfrm>
          <a:off x="1257300" y="1690688"/>
          <a:ext cx="9677400" cy="40835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25800">
                  <a:extLst>
                    <a:ext uri="{9D8B030D-6E8A-4147-A177-3AD203B41FA5}">
                      <a16:colId xmlns:a16="http://schemas.microsoft.com/office/drawing/2014/main" val="894536722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val="1582910473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val="1742283635"/>
                    </a:ext>
                  </a:extLst>
                </a:gridCol>
              </a:tblGrid>
              <a:tr h="10379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Prior</a:t>
                      </a:r>
                      <a:r>
                        <a:rPr lang="en-US" sz="2400" baseline="0" dirty="0"/>
                        <a:t> Year FY 2017/18 Projection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FY 2017/18 Proposal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717757"/>
                  </a:ext>
                </a:extLst>
              </a:tr>
              <a:tr h="486003">
                <a:tc>
                  <a:txBody>
                    <a:bodyPr/>
                    <a:lstStyle/>
                    <a:p>
                      <a:r>
                        <a:rPr lang="en-US" dirty="0"/>
                        <a:t>Ele</a:t>
                      </a:r>
                      <a:r>
                        <a:rPr lang="en-US" baseline="0" dirty="0"/>
                        <a:t>ctric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$1.50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417420"/>
                  </a:ext>
                </a:extLst>
              </a:tr>
              <a:tr h="601379">
                <a:tc>
                  <a:txBody>
                    <a:bodyPr/>
                    <a:lstStyle/>
                    <a:p>
                      <a:r>
                        <a:rPr lang="en-US" dirty="0"/>
                        <a:t>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860396"/>
                  </a:ext>
                </a:extLst>
              </a:tr>
              <a:tr h="601379">
                <a:tc>
                  <a:txBody>
                    <a:bodyPr/>
                    <a:lstStyle/>
                    <a:p>
                      <a:r>
                        <a:rPr lang="en-US" dirty="0"/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993580"/>
                  </a:ext>
                </a:extLst>
              </a:tr>
              <a:tr h="601379">
                <a:tc>
                  <a:txBody>
                    <a:bodyPr/>
                    <a:lstStyle/>
                    <a:p>
                      <a:r>
                        <a:rPr lang="en-US" dirty="0"/>
                        <a:t>Wastewater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632667"/>
                  </a:ext>
                </a:extLst>
              </a:tr>
              <a:tr h="601379">
                <a:tc>
                  <a:txBody>
                    <a:bodyPr/>
                    <a:lstStyle/>
                    <a:p>
                      <a:r>
                        <a:rPr lang="en-US" dirty="0"/>
                        <a:t>Solid Waste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898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72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Average Residential Customer Impact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F48C1-B40B-4978-A274-AFCB98E47FA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1690688"/>
            <a:ext cx="6858000" cy="341632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Utility			Monthly		Annual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Solid Waste		 $0.97			$11.64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Water			 $1.57			$18.84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Wastewater		 $1.12			$13.44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Total			 $3.66			$43.92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Electric			 $1.25			$15.00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Natural Gas		 $0.75			  $9.00</a:t>
            </a: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2589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524000"/>
            <a:ext cx="10972800" cy="411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Rate Adjustment Forecast for the Next Five Years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7F73A-95C3-46CF-9046-622E408BCE2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27" y="1524000"/>
            <a:ext cx="11027946" cy="4119871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56305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447800"/>
            <a:ext cx="9281665" cy="41060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Enterprise Fund Reserves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F48C1-B40B-4978-A274-AFCB98E47FA2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47800"/>
            <a:ext cx="9281665" cy="4106087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29607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4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7375" y="1885950"/>
            <a:ext cx="8505825" cy="3152775"/>
          </a:xfrm>
          <a:prstGeom prst="rect">
            <a:avLst/>
          </a:prstGeom>
          <a:solidFill>
            <a:schemeClr val="bg1">
              <a:alpha val="75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76475" y="2247900"/>
            <a:ext cx="75819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Downtown Small Business Attraction Utility Rates</a:t>
            </a:r>
          </a:p>
        </p:txBody>
      </p:sp>
    </p:spTree>
    <p:extLst>
      <p:ext uri="{BB962C8B-B14F-4D97-AF65-F5344CB8AC3E}">
        <p14:creationId xmlns:p14="http://schemas.microsoft.com/office/powerpoint/2010/main" val="27664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410</Words>
  <Application>Microsoft Office PowerPoint</Application>
  <PresentationFormat>Widescreen</PresentationFormat>
  <Paragraphs>116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 2</vt:lpstr>
      <vt:lpstr>2_Office Theme</vt:lpstr>
      <vt:lpstr>City of Mesa</vt:lpstr>
      <vt:lpstr>Enterprise Operations</vt:lpstr>
      <vt:lpstr>Revenue Targets</vt:lpstr>
      <vt:lpstr>Rate Adjustment Implementation</vt:lpstr>
      <vt:lpstr>Proposed Changes to Reach Revenue Targets</vt:lpstr>
      <vt:lpstr>Average Residential Customer Impact</vt:lpstr>
      <vt:lpstr>Rate Adjustment Forecast for the Next Five Years</vt:lpstr>
      <vt:lpstr>Enterprise Fund Reserves</vt:lpstr>
      <vt:lpstr>PowerPoint Presentation</vt:lpstr>
      <vt:lpstr>Downtown Small Business Attraction Utility Rates</vt:lpstr>
      <vt:lpstr>Downtown Small Business Attraction Utility Rates</vt:lpstr>
      <vt:lpstr>Schedule for FY 2017/18 Utility Rate Consideration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Mesa</dc:title>
  <dc:creator>Mariel Klein</dc:creator>
  <cp:lastModifiedBy>Brian Ritschel</cp:lastModifiedBy>
  <cp:revision>12</cp:revision>
  <dcterms:created xsi:type="dcterms:W3CDTF">2017-04-10T20:59:15Z</dcterms:created>
  <dcterms:modified xsi:type="dcterms:W3CDTF">2017-04-12T21:41:08Z</dcterms:modified>
</cp:coreProperties>
</file>