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1" r:id="rId4"/>
    <p:sldMasterId id="2147483706" r:id="rId5"/>
    <p:sldMasterId id="2147483718" r:id="rId6"/>
  </p:sldMasterIdLst>
  <p:notesMasterIdLst>
    <p:notesMasterId r:id="rId17"/>
  </p:notesMasterIdLst>
  <p:handoutMasterIdLst>
    <p:handoutMasterId r:id="rId18"/>
  </p:handoutMasterIdLst>
  <p:sldIdLst>
    <p:sldId id="546" r:id="rId7"/>
    <p:sldId id="568" r:id="rId8"/>
    <p:sldId id="569" r:id="rId9"/>
    <p:sldId id="547" r:id="rId10"/>
    <p:sldId id="533" r:id="rId11"/>
    <p:sldId id="544" r:id="rId12"/>
    <p:sldId id="564" r:id="rId13"/>
    <p:sldId id="566" r:id="rId14"/>
    <p:sldId id="535" r:id="rId15"/>
    <p:sldId id="257" r:id="rId16"/>
  </p:sldIdLst>
  <p:sldSz cx="12192000" cy="6858000"/>
  <p:notesSz cx="7023100" cy="93091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291A3D-094C-4EEF-9D8F-E4367A2E9FF4}">
          <p14:sldIdLst>
            <p14:sldId id="546"/>
            <p14:sldId id="568"/>
            <p14:sldId id="569"/>
            <p14:sldId id="547"/>
            <p14:sldId id="533"/>
            <p14:sldId id="544"/>
            <p14:sldId id="564"/>
            <p14:sldId id="566"/>
            <p14:sldId id="535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Ahlstrom" initials="MA" lastIdx="1" clrIdx="0">
    <p:extLst>
      <p:ext uri="{19B8F6BF-5375-455C-9EA6-DF929625EA0E}">
        <p15:presenceInfo xmlns:p15="http://schemas.microsoft.com/office/powerpoint/2012/main" userId="S00300008BAD0A97@LIVE.COM" providerId="AD"/>
      </p:ext>
    </p:extLst>
  </p:cmAuthor>
  <p:cmAuthor id="2" name="Andrea Moore" initials="AM" lastIdx="14" clrIdx="1">
    <p:extLst>
      <p:ext uri="{19B8F6BF-5375-455C-9EA6-DF929625EA0E}">
        <p15:presenceInfo xmlns:p15="http://schemas.microsoft.com/office/powerpoint/2012/main" userId="S::AMoore3@mesaaz.gov::3228a234-a2fa-4aff-91b2-a0538d5df6fe" providerId="AD"/>
      </p:ext>
    </p:extLst>
  </p:cmAuthor>
  <p:cmAuthor id="3" name="Justin Stadt" initials="JS" lastIdx="1" clrIdx="2">
    <p:extLst>
      <p:ext uri="{19B8F6BF-5375-455C-9EA6-DF929625EA0E}">
        <p15:presenceInfo xmlns:p15="http://schemas.microsoft.com/office/powerpoint/2012/main" userId="S::JStadt@mesaaz.gov::c303527f-19a3-4b5b-86f6-34045639a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AB000"/>
    <a:srgbClr val="99CC99"/>
    <a:srgbClr val="FFCC00"/>
    <a:srgbClr val="F2C400"/>
    <a:srgbClr val="FF9966"/>
    <a:srgbClr val="42B98B"/>
    <a:srgbClr val="4472C3"/>
    <a:srgbClr val="C84D5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75323" autoAdjust="0"/>
  </p:normalViewPr>
  <p:slideViewPr>
    <p:cSldViewPr snapToGrid="0" showGuides="1">
      <p:cViewPr varScale="1">
        <p:scale>
          <a:sx n="86" d="100"/>
          <a:sy n="86" d="100"/>
        </p:scale>
        <p:origin x="1782" y="78"/>
      </p:cViewPr>
      <p:guideLst/>
    </p:cSldViewPr>
  </p:slideViewPr>
  <p:outlineViewPr>
    <p:cViewPr>
      <p:scale>
        <a:sx n="33" d="100"/>
        <a:sy n="33" d="100"/>
      </p:scale>
      <p:origin x="0" y="-384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55" d="100"/>
          <a:sy n="155" d="100"/>
        </p:scale>
        <p:origin x="5746" y="11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rc01\brgrp135\CIP\FY%2021_22%20Process\Council%20Study%20Session%20Presentation\Summary_of_Final_Five-Year_Capital_Improvement_Program-PB035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rc01\brgrp135\CIP\FY%2021_22%20Process\Council%20Study%20Session%20Presentation\Summary_of_Final_Five-Year_Capital_Improvement_Program-PB035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tx1"/>
                </a:solidFill>
              </a:rPr>
              <a:t>FY 2022-2026</a:t>
            </a:r>
          </a:p>
        </c:rich>
      </c:tx>
      <c:layout>
        <c:manualLayout>
          <c:xMode val="edge"/>
          <c:yMode val="edge"/>
          <c:x val="0.27726711553630012"/>
          <c:y val="2.5023971043127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8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A9-43EC-8384-4E96021EC9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0A9-43EC-8384-4E96021EC9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0A9-43EC-8384-4E96021EC9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0A9-43EC-8384-4E96021EC9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0A9-43EC-8384-4E96021EC955}"/>
              </c:ext>
            </c:extLst>
          </c:dPt>
          <c:dLbls>
            <c:dLbl>
              <c:idx val="0"/>
              <c:layout>
                <c:manualLayout>
                  <c:x val="-9.7776720882303575E-2"/>
                  <c:y val="-1.5404657498404658E-2"/>
                </c:manualLayout>
              </c:layout>
              <c:tx>
                <c:rich>
                  <a:bodyPr/>
                  <a:lstStyle/>
                  <a:p>
                    <a:fld id="{4FF99BFC-2DC5-428F-8965-695A55F64E7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13.3%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A9-43EC-8384-4E96021EC955}"/>
                </c:ext>
              </c:extLst>
            </c:dLbl>
            <c:dLbl>
              <c:idx val="1"/>
              <c:layout>
                <c:manualLayout>
                  <c:x val="0.29436877563827507"/>
                  <c:y val="7.571505752716573E-2"/>
                </c:manualLayout>
              </c:layout>
              <c:tx>
                <c:rich>
                  <a:bodyPr/>
                  <a:lstStyle/>
                  <a:p>
                    <a:fld id="{C9FE963A-777F-421B-9E31-E0218F5209F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71.8%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A9-43EC-8384-4E96021EC955}"/>
                </c:ext>
              </c:extLst>
            </c:dLbl>
            <c:dLbl>
              <c:idx val="2"/>
              <c:layout>
                <c:manualLayout>
                  <c:x val="4.5097297047966903E-2"/>
                  <c:y val="-9.17533577070223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069058-11E0-408F-A6A6-1D6BBF31DB6B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1.7%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40181899721807"/>
                      <c:h val="0.12077234501719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A9-43EC-8384-4E96021EC955}"/>
                </c:ext>
              </c:extLst>
            </c:dLbl>
            <c:dLbl>
              <c:idx val="3"/>
              <c:layout>
                <c:manualLayout>
                  <c:x val="8.1480439229220866E-3"/>
                  <c:y val="-1.0770427611441718E-3"/>
                </c:manualLayout>
              </c:layout>
              <c:tx>
                <c:rich>
                  <a:bodyPr/>
                  <a:lstStyle/>
                  <a:p>
                    <a:fld id="{54ECF7E3-36AC-4EBC-8B22-F0704872ABC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10.3%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A9-43EC-8384-4E96021EC955}"/>
                </c:ext>
              </c:extLst>
            </c:dLbl>
            <c:dLbl>
              <c:idx val="4"/>
              <c:layout>
                <c:manualLayout>
                  <c:x val="-7.8154707015783489E-3"/>
                  <c:y val="1.58523018356152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9678F6-CFCA-4169-9B9F-4DFB81FBA624}" type="CATEGORYNAME">
                      <a:rPr lang="en-US" sz="1400" b="1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0A975DE9-B822-4703-AE9A-DDA64ED31CC8}" type="VALUE">
                      <a:rPr lang="en-US" sz="1400" b="1" baseline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sz="14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071055547867866"/>
                      <c:h val="0.129867039895022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0A9-43EC-8384-4E96021EC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'Summary of Final Five-Year Cap '!$L$34:$L$38</c:f>
              <c:strCache>
                <c:ptCount val="5"/>
                <c:pt idx="0">
                  <c:v>General Obligation Bonds</c:v>
                </c:pt>
                <c:pt idx="1">
                  <c:v>Utility Revenue Bonds</c:v>
                </c:pt>
                <c:pt idx="2">
                  <c:v>Grants</c:v>
                </c:pt>
                <c:pt idx="3">
                  <c:v>Local Revenues</c:v>
                </c:pt>
                <c:pt idx="4">
                  <c:v>Joint Ventures</c:v>
                </c:pt>
              </c:strCache>
            </c:strRef>
          </c:cat>
          <c:val>
            <c:numRef>
              <c:f>'Summary of Final Five-Year Cap '!$R$34:$R$38</c:f>
              <c:numCache>
                <c:formatCode>0.0%</c:formatCode>
                <c:ptCount val="5"/>
                <c:pt idx="0">
                  <c:v>0.13639395061335058</c:v>
                </c:pt>
                <c:pt idx="1">
                  <c:v>0.71902231758424973</c:v>
                </c:pt>
                <c:pt idx="2">
                  <c:v>1.6434659016677067E-2</c:v>
                </c:pt>
                <c:pt idx="3">
                  <c:v>9.938563762439484E-2</c:v>
                </c:pt>
                <c:pt idx="4">
                  <c:v>2.876343516132783E-2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A9-43EC-8384-4E96021EC9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tx1"/>
                </a:solidFill>
              </a:rPr>
              <a:t>FY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2021/22</a:t>
            </a:r>
          </a:p>
        </c:rich>
      </c:tx>
      <c:layout>
        <c:manualLayout>
          <c:xMode val="edge"/>
          <c:yMode val="edge"/>
          <c:x val="0.28901714747555463"/>
          <c:y val="4.6580317028571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20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424856158417581E-2"/>
          <c:y val="0.13473008265072081"/>
          <c:w val="0.82189184505444546"/>
          <c:h val="0.64791827244974143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3BA-4944-91B7-B0D37CC7D6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3BA-4944-91B7-B0D37CC7D6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3BA-4944-91B7-B0D37CC7D6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3BA-4944-91B7-B0D37CC7D6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3BA-4944-91B7-B0D37CC7D6F8}"/>
              </c:ext>
            </c:extLst>
          </c:dPt>
          <c:dLbls>
            <c:dLbl>
              <c:idx val="0"/>
              <c:layout>
                <c:manualLayout>
                  <c:x val="0"/>
                  <c:y val="0.10601918558900345"/>
                </c:manualLayout>
              </c:layout>
              <c:tx>
                <c:rich>
                  <a:bodyPr/>
                  <a:lstStyle/>
                  <a:p>
                    <a:fld id="{EED9309A-254D-49EB-A852-06CFBFBA79B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19.7%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BA-4944-91B7-B0D37CC7D6F8}"/>
                </c:ext>
              </c:extLst>
            </c:dLbl>
            <c:dLbl>
              <c:idx val="1"/>
              <c:layout>
                <c:manualLayout>
                  <c:x val="0.22954131127220065"/>
                  <c:y val="4.4225076825430351E-2"/>
                </c:manualLayout>
              </c:layout>
              <c:tx>
                <c:rich>
                  <a:bodyPr/>
                  <a:lstStyle/>
                  <a:p>
                    <a:fld id="{5B237F80-B5C5-4990-A884-DAA3E63BF536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, 53.0%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BA-4944-91B7-B0D37CC7D6F8}"/>
                </c:ext>
              </c:extLst>
            </c:dLbl>
            <c:dLbl>
              <c:idx val="2"/>
              <c:layout>
                <c:manualLayout>
                  <c:x val="-4.8054402123779306E-3"/>
                  <c:y val="0.127434211262277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BA-4944-91B7-B0D37CC7D6F8}"/>
                </c:ext>
              </c:extLst>
            </c:dLbl>
            <c:dLbl>
              <c:idx val="3"/>
              <c:layout>
                <c:manualLayout>
                  <c:x val="-7.6929043702262487E-2"/>
                  <c:y val="4.2151519169359247E-2"/>
                </c:manualLayout>
              </c:layout>
              <c:tx>
                <c:rich>
                  <a:bodyPr/>
                  <a:lstStyle/>
                  <a:p>
                    <a:fld id="{07018BF3-E1F2-4FBC-8635-0EAFA861097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22.7%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3BA-4944-91B7-B0D37CC7D6F8}"/>
                </c:ext>
              </c:extLst>
            </c:dLbl>
            <c:dLbl>
              <c:idx val="4"/>
              <c:layout>
                <c:manualLayout>
                  <c:x val="5.6329975579282578E-2"/>
                  <c:y val="1.8762515021693776E-2"/>
                </c:manualLayout>
              </c:layout>
              <c:tx>
                <c:rich>
                  <a:bodyPr/>
                  <a:lstStyle/>
                  <a:p>
                    <a:fld id="{4DA0EA34-EFC4-43E3-9428-2D3675B1D83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2.5%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3BA-4944-91B7-B0D37CC7D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'Summary of Final Five-Year Cap '!$V$34:$V$38</c:f>
              <c:strCache>
                <c:ptCount val="5"/>
                <c:pt idx="0">
                  <c:v>General Obligation Bonds</c:v>
                </c:pt>
                <c:pt idx="1">
                  <c:v>Utility Revenue Bonds</c:v>
                </c:pt>
                <c:pt idx="2">
                  <c:v>Grants</c:v>
                </c:pt>
                <c:pt idx="3">
                  <c:v>Local Revenues</c:v>
                </c:pt>
                <c:pt idx="4">
                  <c:v>Joint Ventures</c:v>
                </c:pt>
              </c:strCache>
            </c:strRef>
          </c:cat>
          <c:val>
            <c:numRef>
              <c:f>'Summary of Final Five-Year Cap '!$Z$34:$Z$38</c:f>
              <c:numCache>
                <c:formatCode>0.0%</c:formatCode>
                <c:ptCount val="5"/>
                <c:pt idx="0">
                  <c:v>0.20049296169301881</c:v>
                </c:pt>
                <c:pt idx="1">
                  <c:v>0.54015660373753882</c:v>
                </c:pt>
                <c:pt idx="2">
                  <c:v>2.1030460234781011E-2</c:v>
                </c:pt>
                <c:pt idx="3">
                  <c:v>0.21448937942507018</c:v>
                </c:pt>
                <c:pt idx="4">
                  <c:v>2.3830594909591201E-2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BA-4944-91B7-B0D37CC7D6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3" cy="466668"/>
          </a:xfrm>
          <a:prstGeom prst="rect">
            <a:avLst/>
          </a:prstGeom>
        </p:spPr>
        <p:txBody>
          <a:bodyPr vert="horz" lIns="62758" tIns="31380" rIns="62758" bIns="3138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41" y="1"/>
            <a:ext cx="3043343" cy="466668"/>
          </a:xfrm>
          <a:prstGeom prst="rect">
            <a:avLst/>
          </a:prstGeom>
        </p:spPr>
        <p:txBody>
          <a:bodyPr vert="horz" lIns="62758" tIns="31380" rIns="62758" bIns="31380" rtlCol="0"/>
          <a:lstStyle>
            <a:lvl1pPr algn="r">
              <a:defRPr sz="1000"/>
            </a:lvl1pPr>
          </a:lstStyle>
          <a:p>
            <a:fld id="{FF627445-B28F-405C-94E4-834AF6C3C11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436"/>
            <a:ext cx="3043343" cy="466668"/>
          </a:xfrm>
          <a:prstGeom prst="rect">
            <a:avLst/>
          </a:prstGeom>
        </p:spPr>
        <p:txBody>
          <a:bodyPr vert="horz" lIns="62758" tIns="31380" rIns="62758" bIns="3138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41" y="8842436"/>
            <a:ext cx="3043343" cy="466668"/>
          </a:xfrm>
          <a:prstGeom prst="rect">
            <a:avLst/>
          </a:prstGeom>
        </p:spPr>
        <p:txBody>
          <a:bodyPr vert="horz" lIns="62758" tIns="31380" rIns="62758" bIns="31380" rtlCol="0" anchor="b"/>
          <a:lstStyle>
            <a:lvl1pPr algn="r">
              <a:defRPr sz="1000"/>
            </a:lvl1pPr>
          </a:lstStyle>
          <a:p>
            <a:fld id="{64022475-0921-4C1E-A6BF-28D2D304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3" cy="466668"/>
          </a:xfrm>
          <a:prstGeom prst="rect">
            <a:avLst/>
          </a:prstGeom>
        </p:spPr>
        <p:txBody>
          <a:bodyPr vert="horz" lIns="62758" tIns="31380" rIns="62758" bIns="3138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41" y="1"/>
            <a:ext cx="3043343" cy="466668"/>
          </a:xfrm>
          <a:prstGeom prst="rect">
            <a:avLst/>
          </a:prstGeom>
        </p:spPr>
        <p:txBody>
          <a:bodyPr vert="horz" lIns="62758" tIns="31380" rIns="62758" bIns="31380" rtlCol="0"/>
          <a:lstStyle>
            <a:lvl1pPr algn="r">
              <a:defRPr sz="1000"/>
            </a:lvl1pPr>
          </a:lstStyle>
          <a:p>
            <a:fld id="{38184A07-149A-4052-BA33-89E53E753D59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758" tIns="31380" rIns="62758" bIns="313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806"/>
            <a:ext cx="5618480" cy="3665659"/>
          </a:xfrm>
          <a:prstGeom prst="rect">
            <a:avLst/>
          </a:prstGeom>
        </p:spPr>
        <p:txBody>
          <a:bodyPr vert="horz" lIns="62758" tIns="31380" rIns="62758" bIns="313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436"/>
            <a:ext cx="3043343" cy="466668"/>
          </a:xfrm>
          <a:prstGeom prst="rect">
            <a:avLst/>
          </a:prstGeom>
        </p:spPr>
        <p:txBody>
          <a:bodyPr vert="horz" lIns="62758" tIns="31380" rIns="62758" bIns="3138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41" y="8842436"/>
            <a:ext cx="3043343" cy="466668"/>
          </a:xfrm>
          <a:prstGeom prst="rect">
            <a:avLst/>
          </a:prstGeom>
        </p:spPr>
        <p:txBody>
          <a:bodyPr vert="horz" lIns="62758" tIns="31380" rIns="62758" bIns="31380" rtlCol="0" anchor="b"/>
          <a:lstStyle>
            <a:lvl1pPr algn="r">
              <a:defRPr sz="1000"/>
            </a:lvl1pPr>
          </a:lstStyle>
          <a:p>
            <a:fld id="{16D5102F-F169-4D13-AAC6-5B0E8192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9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Susanne provided other renderings. All look good to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102F-F169-4D13-AAC6-5B0E819261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85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102F-F169-4D13-AAC6-5B0E819261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0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102F-F169-4D13-AAC6-5B0E819261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6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102F-F169-4D13-AAC6-5B0E819261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1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from the 4/1 &amp; 4/15 presentation is related to:</a:t>
            </a:r>
          </a:p>
          <a:p>
            <a:endParaRPr lang="en-US" dirty="0"/>
          </a:p>
          <a:p>
            <a:r>
              <a:rPr lang="en-US" dirty="0"/>
              <a:t>Additional $500,000 towards the AMI project for the Electric Outage Management System portion of the project. This is RER Funded.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$3.9M towards the East Mesa Water Interconnect Pipes. </a:t>
            </a:r>
            <a:r>
              <a:rPr lang="en-US" b="0" i="0" dirty="0">
                <a:effectLst/>
                <a:latin typeface="Calibri" panose="020F0502020204030204" pitchFamily="34" charset="0"/>
              </a:rPr>
              <a:t>We were able to allocate $3.9M in Water Capital Fund as a pool of funding for water planning projects like alignments, environmental studies, etc. </a:t>
            </a:r>
            <a:r>
              <a:rPr lang="en-US" b="0" i="0">
                <a:effectLst/>
                <a:latin typeface="Calibri" panose="020F0502020204030204" pitchFamily="34" charset="0"/>
              </a:rPr>
              <a:t>Project costs were moved forward a year into FY21-22.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102F-F169-4D13-AAC6-5B0E819261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4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Note: All these projects have already been approved by Council.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The Plaza @ City Center - </a:t>
            </a:r>
            <a:r>
              <a:rPr lang="en-US" sz="1800" b="0" i="1" u="none" strike="noStrike" baseline="0" dirty="0">
                <a:latin typeface="Calibri-Italic"/>
              </a:rPr>
              <a:t>Construct a 2-acre public plaza including a water feature and an ice skating rink</a:t>
            </a:r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Library Improvements - </a:t>
            </a:r>
            <a:r>
              <a:rPr lang="en-US" sz="1800" b="0" i="1" u="none" strike="noStrike" baseline="0" dirty="0">
                <a:latin typeface="Calibri-Italic"/>
              </a:rPr>
              <a:t>Construct façade improvements at Dobson Library and new programming space at Dobson Library and Main Library</a:t>
            </a:r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North Center Street - </a:t>
            </a:r>
            <a:r>
              <a:rPr lang="en-US" sz="1800" b="0" i="1" u="none" strike="noStrike" baseline="0" dirty="0">
                <a:latin typeface="Calibri-Italic"/>
              </a:rPr>
              <a:t>Construct soccer fields along with parking and restrooms</a:t>
            </a:r>
            <a:endParaRPr lang="en-US" dirty="0"/>
          </a:p>
          <a:p>
            <a:endParaRPr lang="en-US" dirty="0"/>
          </a:p>
          <a:p>
            <a:r>
              <a:rPr lang="en-US" dirty="0"/>
              <a:t>Monterey Park – youth baseball/softball fields, 3 soccer fields, parking and restrooms</a:t>
            </a:r>
          </a:p>
          <a:p>
            <a:endParaRPr lang="en-US" dirty="0"/>
          </a:p>
          <a:p>
            <a:pPr algn="l"/>
            <a:r>
              <a:rPr lang="en-US" dirty="0"/>
              <a:t>Historic Post Office - </a:t>
            </a:r>
            <a:r>
              <a:rPr lang="en-US" sz="1800" b="0" i="1" u="none" strike="noStrike" baseline="0" dirty="0">
                <a:latin typeface="Calibri-Italic"/>
              </a:rPr>
              <a:t>open shell space for public use and bring the building systems up to standard</a:t>
            </a:r>
            <a:endParaRPr lang="en-US" dirty="0"/>
          </a:p>
          <a:p>
            <a:endParaRPr lang="en-US" dirty="0"/>
          </a:p>
          <a:p>
            <a:r>
              <a:rPr lang="en-US" dirty="0"/>
              <a:t>Palo Verde Playground – playground at palo </a:t>
            </a:r>
            <a:r>
              <a:rPr lang="en-US" dirty="0" err="1"/>
              <a:t>verde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Red Mountain Park Expansion – </a:t>
            </a:r>
            <a:r>
              <a:rPr lang="en-US" sz="1200" dirty="0">
                <a:solidFill>
                  <a:srgbClr val="FFFFFF"/>
                </a:solidFill>
              </a:rPr>
              <a:t>4 Youth Baseball/Softball fields and 9-10 soccer fields</a:t>
            </a:r>
            <a:endParaRPr lang="en-US" dirty="0"/>
          </a:p>
          <a:p>
            <a:endParaRPr lang="en-US" dirty="0"/>
          </a:p>
          <a:p>
            <a:r>
              <a:rPr lang="en-US" dirty="0"/>
              <a:t>Fire Apparatus Replacement – 1 Tanker/2 Pumpers in FY21/22</a:t>
            </a:r>
          </a:p>
          <a:p>
            <a:endParaRPr lang="en-US" dirty="0"/>
          </a:p>
          <a:p>
            <a:r>
              <a:rPr lang="en-US" dirty="0"/>
              <a:t>Fire Station 221 - </a:t>
            </a:r>
            <a:r>
              <a:rPr lang="en-US" dirty="0" err="1"/>
              <a:t>Firestation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102F-F169-4D13-AAC6-5B0E819261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Note: All these projects have already been approved by Council.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Broadway Road - 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cumin Pro Condensed Light"/>
              </a:rPr>
              <a:t>new 4-lane arterial street with median for one mile between Williams Field Road and Pecos Road. </a:t>
            </a:r>
            <a:endParaRPr lang="en-US" dirty="0"/>
          </a:p>
          <a:p>
            <a:endParaRPr lang="en-US" dirty="0"/>
          </a:p>
          <a:p>
            <a:r>
              <a:rPr lang="en-US" dirty="0"/>
              <a:t>Ellsworth &amp; Williams Field - 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cumin Pro Condensed Light"/>
              </a:rPr>
              <a:t>Construct an additional travel lane and paved shoulder for the northbound and southbound directions to widen Ellsworth Road to a six-lane arterial street. 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Signal Butte Road Improvements - 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cumin Pro Condensed Light"/>
              </a:rPr>
              <a:t>new 2-lane arterial street with streetlights for one mile between Pecos Road and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cumin Pro Condensed Light"/>
              </a:rPr>
              <a:t>Germann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cumin Pro Condensed Light"/>
              </a:rPr>
              <a:t> Road </a:t>
            </a:r>
            <a:endParaRPr lang="en-US" dirty="0"/>
          </a:p>
          <a:p>
            <a:endParaRPr lang="en-US" dirty="0"/>
          </a:p>
          <a:p>
            <a:r>
              <a:rPr lang="en-US" dirty="0"/>
              <a:t>Sossaman and Baseline - 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cumin Pro Condensed Light"/>
              </a:rPr>
              <a:t>Construct a new westbound right-turn lane and an additional southbound left-turn lane at the Sossaman Road and Baseline Road intersection. </a:t>
            </a:r>
            <a:endParaRPr lang="en-US" dirty="0"/>
          </a:p>
          <a:p>
            <a:endParaRPr lang="en-US" dirty="0"/>
          </a:p>
          <a:p>
            <a:r>
              <a:rPr lang="en-US" dirty="0"/>
              <a:t>Val Vista Dr - 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cumin Pro Condensed Light"/>
              </a:rPr>
              <a:t>Build out dual left-turn lanes, three through lanes and a right-turn lane in each direction and to construct three northbound and southbound lanes on Val Vista from US 60 to Pueblo Avenue where they do not exist today.</a:t>
            </a:r>
          </a:p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Acumin Pro Condensed Light"/>
              </a:rPr>
              <a:t>Additional improvements will include the upgrade of three traffic signals, bike lanes on Val Vista Drive, and conversion of the streetlights to LED technology.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102F-F169-4D13-AAC6-5B0E819261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7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Central Mesa Reuse Pipeline – 36” pipeline, </a:t>
            </a:r>
            <a:r>
              <a:rPr lang="en-US" sz="1200" dirty="0"/>
              <a:t>Maximize surface water credits to support growth in the City - $75M Total - $1.3M for FY21/22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East Mesa Water Interconnect Pipes - </a:t>
            </a:r>
            <a:r>
              <a:rPr lang="en-US" sz="1200" dirty="0"/>
              <a:t>Construct interconnect pipes between the city’s three water treatment plants - $87.5M Total - $500K for FY21/22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Signal Butte Water Treatment Plant Expansion -</a:t>
            </a:r>
            <a:r>
              <a:rPr lang="en-US" sz="1200" dirty="0"/>
              <a:t>Increase water treatment capacity to support residential growth and economic development in Southeast Mesa - $104.2M Total - $4.3M for FY21/22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Northwest Water Reclamation Plant Improvements – Gain efficiency improvements and replace aging infrastructure - $32M Total - $15.6M for FY21/22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Sewer Line Replacements - $8.0M for FY21/22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5102F-F169-4D13-AAC6-5B0E819261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5DDA8-7853-4C63-9C9F-2AD5EE1F3F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814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Queen Creek Gate Station - </a:t>
            </a:r>
            <a:r>
              <a:rPr lang="en-US" sz="1200" dirty="0">
                <a:ea typeface="+mn-lt"/>
                <a:cs typeface="+mn-lt"/>
              </a:rPr>
              <a:t>Necessary to meet current development commitments - $2.6M in FY21/22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+mn-lt"/>
                <a:cs typeface="+mn-lt"/>
              </a:rPr>
              <a:t>Southern Avenue to Country Club Drive - $7.3M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+mn-lt"/>
                <a:cs typeface="+mn-lt"/>
              </a:rPr>
              <a:t>Residential and Commercial Developments – Mainly new developments in East Mesa and the Magma District – $4.4M for FY21/22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+mn-lt"/>
                <a:cs typeface="+mn-lt"/>
              </a:rPr>
              <a:t>Substation Improvements – various substation improvements across the City – $800k for FY21/22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+mn-lt"/>
                <a:cs typeface="+mn-lt"/>
              </a:rPr>
              <a:t>New Electrical Services – Mainly for commercial developments - $1.6M for FY21/22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+mn-lt"/>
                <a:cs typeface="+mn-lt"/>
              </a:rPr>
              <a:t>Electrical Undergrounding - $700k for FY21/22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5102F-F169-4D13-AAC6-5B0E819261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D043E-1577-4181-A97F-D52D62241E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49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from the 4/1 &amp; 4/15 presentation is related to:</a:t>
            </a:r>
          </a:p>
          <a:p>
            <a:endParaRPr lang="en-US" dirty="0"/>
          </a:p>
          <a:p>
            <a:r>
              <a:rPr lang="en-US" dirty="0"/>
              <a:t>Additional $500,000 towards the AMI project for the Electric Outage Management System portion of the project. This is RER Funded.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$3.9M towards the East Mesa Water Interconnect Pipes. </a:t>
            </a:r>
            <a:r>
              <a:rPr lang="en-US" b="0" i="0" dirty="0">
                <a:effectLst/>
                <a:latin typeface="Calibri" panose="020F0502020204030204" pitchFamily="34" charset="0"/>
              </a:rPr>
              <a:t>We were able to allocate $3.9M in Water Capital Fund as a pool of funding for water planning projects like alignments, environmental studies, etc. Project costs were moved forward a year into FY21-22.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102F-F169-4D13-AAC6-5B0E819261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1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4AF817-E315-4D7D-8D41-74EE4D84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51" y="231855"/>
            <a:ext cx="11288707" cy="675143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A6F8AD5-6F97-4734-A58D-F092210CB1FD}"/>
              </a:ext>
            </a:extLst>
          </p:cNvPr>
          <p:cNvSpPr txBox="1">
            <a:spLocks/>
          </p:cNvSpPr>
          <p:nvPr userDrawn="1"/>
        </p:nvSpPr>
        <p:spPr>
          <a:xfrm>
            <a:off x="9872606" y="6437370"/>
            <a:ext cx="2248997" cy="2250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7A1598-44D2-4738-B7D9-FED54EAF0F7B}" type="slidenum">
              <a:rPr lang="en-US" sz="160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‹#›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8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2DC6-2220-4635-86FA-97129010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E717A-588F-41EA-9E38-0CCEE31D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B9753-F2E4-4778-8ED7-50ECCA7D1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24784-720A-45B0-AB9E-B2AF81E7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BEC46-30C4-4E08-88AC-775F27E2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C9C46-CD29-4716-889C-5B1F397A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9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4B65-C559-45BD-9BF4-D3F801F4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C77BB-B8FF-437A-8324-61347A6F0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4512F-1BFC-42D1-9A49-958AF8AEB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6A792-1E32-4C47-AA4F-31363959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5FA2E-35E1-4288-B3E5-2FF5FEF2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75C2C-15E1-42FF-B0D5-75B7D295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1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0327-5C0B-4CF8-88D3-B8C8179A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A98B2-6524-4F43-88BA-BCC8BE697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735F1-E7FE-407F-A31E-998F62A0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540CC-0605-4AB4-A3EB-BE09B235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0172C-4E12-4E42-A787-652E5F14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9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2CC25-9AC1-4F37-9E70-F13840C7B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18B85-DC66-4B82-A7E0-25B47BF37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B38E5-DCAB-40B0-B9CB-A0A722E5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6CAF4-1B68-4865-B5A6-92546BE3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F4406-C582-4276-A4CE-A58F80C2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0D18-EE15-4748-B5B0-6F8F28DC7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09E46-88D1-43E4-A246-184A5E54C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875CC-C998-4965-92E2-A0EDB34F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A7F-FB37-4CC2-A7F6-89057F938E0A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BE108-510E-42FF-9CB8-0D57A377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10A3B-F4DF-4BA4-A52D-94678939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65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B84C-2887-4B24-88CE-06733B1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97D48-2941-409D-B738-EB3916BCB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5FD09-6884-4F23-A1C9-9F8150AD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B50A-7A80-47F6-A09D-3CEC8187399F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F594A-06F4-4CB3-A43A-FEA65F94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577E4-CB04-4CB7-91A2-1C1A8C41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63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7D16-0F50-429E-809B-082CE2AD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DC45C-D7B3-42AB-B07D-2CF29DEFB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72EA4-A508-4A9D-AC90-23B79586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2F38-C78C-4991-824A-8C64FA7334B7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249F3-CAED-4C1F-9D3B-D8FCE820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E1DFA-53A7-4BD6-B74A-D864C8D7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4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E0B2-9AFB-46F2-9A2D-7C6F3DD4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C163-62E2-409B-9D6D-A7881FB91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9F9E9-B574-4E16-9065-5C09A4CA5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98869-5711-414B-B949-11CABA8A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40F1-41A4-4E2B-9C94-1B049327AC28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34B28-7B92-4981-A5E5-E00BB970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F8F54-54EF-468E-8C51-DF84B55D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70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CBF8-1F65-4A62-B231-70DC477D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A96CE-14B4-4E32-9E60-F6892E6A4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89C7F-7058-4AC9-A2D3-48DDF1804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F5687-DD15-48DF-ABE6-B13325324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51314-B9EC-4013-9A7F-ADD7E4383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DEF89-F021-402D-8FF1-D3716BFD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54F7-BA8A-492D-BB83-2CD78B1AB108}" type="datetime1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BDBA5A-0851-4460-AC6C-CC7E112C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499DB-B140-4BC3-AAE0-99FABE09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5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794E-5D71-4C65-90A6-00DB6C3F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03E3D-BC92-4961-843D-A6341CB1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407-EA4E-4780-9302-BFC5A884B006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235DC-CB15-4A7D-A631-AF206F99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303B5-0556-4633-A45A-AFA8F09F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3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76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FC5EE-29A0-42FE-B4B9-2D6A2493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74AF-0C51-4351-BF3E-EADCB38B9846}" type="datetime1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3D813-A9A3-4C0C-A6BD-0BE8BBBE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73313-E9C1-4018-900B-E236B543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9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237E-6960-4C2E-8621-DAC1D817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9D07-A27B-4FEC-95C5-0390EFC9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26C57-735E-4FA2-8792-07367BF5C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104F8-BD18-4400-B4B9-ABFB7A36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137C-DC92-44E6-9A99-D3A7FF1FDBE7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34946-3FD2-4B7C-BF8C-8FA0866A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573A5-59CC-4A45-A812-F0D32DF4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7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3E7A-402C-4707-BB2D-EB6FAB4E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30315-A56B-4C7C-854F-D5D835BF7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02EAE-9F85-4C85-9B5A-FE32DA333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9D6D7-6027-4FD5-860B-987D2131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559-95AE-4533-B8C3-0876A348B63F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1BED2-2B95-4CA2-A0B7-F7D691DB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C5388-D9A4-409E-8A1E-75BA6526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36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F001-2927-42A3-B899-176D808A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46DE4-E6D2-4E8A-92BD-7AD5FE31F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FF195-5183-49A1-A1DC-C18FF8D8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8666-97A7-48A3-B5FA-62B7894D6EFE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922F-8B55-4AB5-8CC6-72141D93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00FE2-49F1-41C2-B6DF-34157568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96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9C948-8133-4275-A981-178CD72EC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66908-BD67-4352-B8F0-765F1F792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D29DF-89B5-4ECB-8245-A273D2C3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9712-394F-44F7-B274-EF2C2300CC51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BADEC-B0CA-453E-8A1F-0D28CD64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6CDA5-D82D-4649-907E-EB4E4460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8A03-39FA-4A41-972F-B9E365A11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285FD-D445-4BA3-971E-78FC490F6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7BAEB-FC40-4ABE-834F-CE3750D3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4194C-CD3B-43E4-9C90-C7C4364F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463D-8A25-42DE-B9B8-D3207C8B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E9FE-648E-49EE-8F8F-3B98460D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A8ADB-34FF-4522-A289-4E5132F6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794F-AA77-4C92-B16E-EF5BA078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AF98-63B6-4FC3-9618-103EF72E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E5793-DA4F-4EF2-BF16-4A8DC087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3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95840-C6D7-4CAD-80DF-8F65C530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54AAF-B09E-4690-B1F1-9540BE3DD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55406-487E-444E-9573-A8E148FE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52DB2-D722-4636-AED4-8AF3ECB8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683F9-C7DF-4EDD-858F-8FBAA1C9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3632-5BB3-4C8D-A524-5381710A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251E-2746-4D7F-91AD-27CC4DA57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3C69D-5CB5-4E59-AE9C-8B4C875D8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44D89-C0AD-4AAD-9F18-7D03F394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34BD8-87A6-4CE1-9D2D-38F4600A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936C8-7DA0-48BA-8F56-26ECD3EC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3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C443-31A9-4AD9-8CCD-A6BE1B27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D9EF3-D804-47FA-98B2-AB18A2EAF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F47FD-E573-4F01-8DEF-219D5ABDA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EE081-001F-4949-A4BE-444E625DB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BD1E2-A776-44D6-A4D9-BAA89EFC7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A27CC-2053-412E-A48D-07CA097B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655EB-9627-4470-BEDA-C10CBD27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820ED-A3E1-4DE0-A6E2-676D32C1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6A6E-D4F9-4126-B298-4409D43F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B5BF7-8D2E-4C9B-BC1E-71087661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C1529-59F0-4FF2-B6DF-11BC270D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98AE7-015E-4AA2-B387-980B7062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8F3FB-68BE-47D2-ADCC-724A2789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BFFF4-AFF1-4F50-9847-43BF7DDC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DEAFF-D0B1-4E62-AFDB-9A456D42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5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54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EC2BB-0237-4935-8157-6280861B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4B237-C0E2-4E09-9872-215D8260E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E833F-3B19-43FF-B0B3-7FE76C059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06739-CC6A-463F-BDC9-E61BA47BE79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D2121-1CB3-4D60-AD2C-A3A2E7425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2023F-03CF-489B-8C1B-33438B3E5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C9DFC-5392-4710-801B-563480914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852F6-A956-4FBB-BFF9-47A50D53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0423C-18E9-4539-A43B-48CFF97AC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35F87-39C5-4C88-8B64-393BE02C0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2020-45AC-49E9-B242-40DBF7889A10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6F65C-1C36-433A-A64E-A05FDAD63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44369-40CF-4E39-B443-CB396AED8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4BF3-55EE-4B51-8547-8F58740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9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672123"/>
            <a:ext cx="5486400" cy="5533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25D7F-509D-4CE2-A422-9873FBE62919}"/>
              </a:ext>
            </a:extLst>
          </p:cNvPr>
          <p:cNvSpPr/>
          <p:nvPr/>
        </p:nvSpPr>
        <p:spPr>
          <a:xfrm>
            <a:off x="0" y="199787"/>
            <a:ext cx="12192000" cy="1077218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>
            <a:spAutoFit/>
            <a:sp3d extrusionH="152400">
              <a:extrusionClr>
                <a:srgbClr val="22316A"/>
              </a:extrusionClr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3200" spc="9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Adoption of FY 21/22 Capital Improvement</a:t>
            </a:r>
          </a:p>
          <a:p>
            <a:pPr algn="ctr"/>
            <a:r>
              <a:rPr lang="en-US" sz="3200" spc="9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Program Budget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A3CB4-BFEA-4374-AC2C-D21FAB845F91}"/>
              </a:ext>
            </a:extLst>
          </p:cNvPr>
          <p:cNvSpPr txBox="1"/>
          <p:nvPr/>
        </p:nvSpPr>
        <p:spPr>
          <a:xfrm>
            <a:off x="304854" y="5649716"/>
            <a:ext cx="79147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Brian A. Ritschel | Management &amp; Budget Assistant Director</a:t>
            </a:r>
          </a:p>
          <a:p>
            <a:pPr>
              <a:lnSpc>
                <a:spcPts val="1800"/>
              </a:lnSpc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Justin Stadt | Management &amp; Budget CIP Coordinator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27D8B9-D307-4F62-90FF-41EB88C9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686" y="5745372"/>
            <a:ext cx="905428" cy="5935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652314-0BE6-43C2-BB27-62C75F773FCD}"/>
              </a:ext>
            </a:extLst>
          </p:cNvPr>
          <p:cNvSpPr/>
          <p:nvPr/>
        </p:nvSpPr>
        <p:spPr>
          <a:xfrm>
            <a:off x="8219626" y="2334914"/>
            <a:ext cx="3815488" cy="1569660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>
            <a:spAutoFit/>
            <a:sp3d extrusionH="152400">
              <a:extrusionClr>
                <a:srgbClr val="22316A"/>
              </a:extrusionClr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3200" spc="9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City Council</a:t>
            </a:r>
          </a:p>
          <a:p>
            <a:pPr algn="ctr"/>
            <a:r>
              <a:rPr lang="en-US" sz="3200" spc="9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Study Session </a:t>
            </a:r>
          </a:p>
          <a:p>
            <a:pPr algn="ctr"/>
            <a:r>
              <a:rPr lang="en-US" sz="3200" spc="9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5/13/2021</a:t>
            </a:r>
          </a:p>
        </p:txBody>
      </p:sp>
      <p:pic>
        <p:nvPicPr>
          <p:cNvPr id="3" name="Picture 2" descr="A picture containing outdoor, building, sky, sign&#10;&#10;Description automatically generated">
            <a:extLst>
              <a:ext uri="{FF2B5EF4-FFF2-40B4-BE49-F238E27FC236}">
                <a16:creationId xmlns:a16="http://schemas.microsoft.com/office/drawing/2014/main" id="{D5B2B276-E4DF-4418-8101-B0E6A07E3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94" y="1247195"/>
            <a:ext cx="8296143" cy="40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4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A33717-6C32-444E-A39E-BC11C0651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r="1787" b="-2"/>
          <a:stretch/>
        </p:blipFill>
        <p:spPr>
          <a:xfrm>
            <a:off x="838199" y="735153"/>
            <a:ext cx="10515602" cy="5387693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DC4B33-5DE9-4268-AC96-41B589FA2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6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D9A7-BEB0-400F-9C80-FC70DD58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51" y="231855"/>
            <a:ext cx="11288707" cy="1251257"/>
          </a:xfrm>
        </p:spPr>
        <p:txBody>
          <a:bodyPr/>
          <a:lstStyle/>
          <a:p>
            <a:r>
              <a:rPr lang="en-US" sz="3600" dirty="0"/>
              <a:t>Capital Improvement Program </a:t>
            </a:r>
            <a:br>
              <a:rPr lang="en-US" sz="3600" dirty="0"/>
            </a:br>
            <a:r>
              <a:rPr lang="en-US" sz="3600" dirty="0"/>
              <a:t>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3B9690-D494-4B75-846E-5D9F163F16F0}"/>
              </a:ext>
            </a:extLst>
          </p:cNvPr>
          <p:cNvSpPr txBox="1"/>
          <p:nvPr/>
        </p:nvSpPr>
        <p:spPr>
          <a:xfrm>
            <a:off x="1003698" y="1960608"/>
            <a:ext cx="101846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n-cs"/>
              </a:rPr>
              <a:t>City Council annually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n-cs"/>
              </a:rPr>
              <a:t>approves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n-cs"/>
              </a:rPr>
              <a:t> a Five-Year Capital Program (Program) per the City Charter</a:t>
            </a:r>
          </a:p>
          <a:p>
            <a:pPr lvl="1"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Verdana" panose="020B0604030504040204" pitchFamily="34" charset="0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n-cs"/>
              </a:rPr>
              <a:t>Projects and timing of projects may change from year to year in the Program based on City priorities and available funding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69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D9A7-BEB0-400F-9C80-FC70DD58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51" y="231855"/>
            <a:ext cx="11288707" cy="1440828"/>
          </a:xfrm>
        </p:spPr>
        <p:txBody>
          <a:bodyPr/>
          <a:lstStyle/>
          <a:p>
            <a:r>
              <a:rPr lang="en-US" sz="3600" dirty="0"/>
              <a:t>Capital Improvement Program </a:t>
            </a:r>
            <a:br>
              <a:rPr lang="en-US" sz="3600" dirty="0"/>
            </a:br>
            <a:r>
              <a:rPr lang="en-US" sz="3600" dirty="0"/>
              <a:t>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3B9690-D494-4B75-846E-5D9F163F16F0}"/>
              </a:ext>
            </a:extLst>
          </p:cNvPr>
          <p:cNvSpPr txBox="1"/>
          <p:nvPr/>
        </p:nvSpPr>
        <p:spPr>
          <a:xfrm>
            <a:off x="1003698" y="2094422"/>
            <a:ext cx="101846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n-cs"/>
              </a:rPr>
              <a:t>City Council only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n-cs"/>
              </a:rPr>
              <a:t>adopts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n-cs"/>
              </a:rPr>
              <a:t> the budget for the first year of the Program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Verdana" panose="020B060403050404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srgbClr val="44546A">
                    <a:lumMod val="50000"/>
                  </a:srgbClr>
                </a:solidFill>
                <a:latin typeface="Calibri Light" panose="020F0302020204030204"/>
                <a:ea typeface="Verdana" panose="020B0604030504040204" pitchFamily="34" charset="0"/>
              </a:rPr>
              <a:t>Each project in the Program goes to City Council for consideration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Verdana" panose="020B060403050404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78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D9A7-BEB0-400F-9C80-FC70DD58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2022-26 CIP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2B3A53-F050-4C87-8C62-5D21087590F1}"/>
              </a:ext>
            </a:extLst>
          </p:cNvPr>
          <p:cNvSpPr txBox="1">
            <a:spLocks/>
          </p:cNvSpPr>
          <p:nvPr/>
        </p:nvSpPr>
        <p:spPr>
          <a:xfrm>
            <a:off x="459051" y="6289734"/>
            <a:ext cx="3856471" cy="4432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l"/>
            <a:r>
              <a:rPr lang="en-US" sz="1600" dirty="0"/>
              <a:t>*Does not include budget carryover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4FF12E-A04E-410C-9526-E4BEBD2FF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252655"/>
              </p:ext>
            </p:extLst>
          </p:nvPr>
        </p:nvGraphicFramePr>
        <p:xfrm>
          <a:off x="6772275" y="1437444"/>
          <a:ext cx="5248740" cy="406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A00B5ED-6289-4A20-9859-AD83B236E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908513"/>
              </p:ext>
            </p:extLst>
          </p:nvPr>
        </p:nvGraphicFramePr>
        <p:xfrm>
          <a:off x="251831" y="1304690"/>
          <a:ext cx="5285676" cy="5452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4DA8A-D709-4A5E-9D21-E5D51CC628E1}"/>
              </a:ext>
            </a:extLst>
          </p:cNvPr>
          <p:cNvSpPr txBox="1">
            <a:spLocks/>
          </p:cNvSpPr>
          <p:nvPr/>
        </p:nvSpPr>
        <p:spPr>
          <a:xfrm>
            <a:off x="8730987" y="6301803"/>
            <a:ext cx="4133804" cy="4432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l"/>
            <a:r>
              <a:rPr lang="en-US" sz="1600" dirty="0"/>
              <a:t>*Updated on 5/10/2021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843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855836" y="2109291"/>
            <a:ext cx="5443610" cy="2282992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Plaza @ City Center</a:t>
            </a:r>
          </a:p>
          <a:p>
            <a:pPr marL="800100" lvl="2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Solar/Parking Improvements (General Fund)</a:t>
            </a:r>
          </a:p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Library Improvements</a:t>
            </a:r>
          </a:p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North Center Street</a:t>
            </a:r>
          </a:p>
          <a:p>
            <a:pPr marL="0" lvl="1" indent="0" algn="ctr">
              <a:spcBef>
                <a:spcPts val="1800"/>
              </a:spcBef>
              <a:buSzPct val="120000"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6DEC83-1664-40EF-BE0D-77FDDF978FD6}"/>
              </a:ext>
            </a:extLst>
          </p:cNvPr>
          <p:cNvSpPr/>
          <p:nvPr/>
        </p:nvSpPr>
        <p:spPr>
          <a:xfrm>
            <a:off x="1011509" y="258763"/>
            <a:ext cx="10191283" cy="707886"/>
          </a:xfrm>
          <a:prstGeom prst="rect">
            <a:avLst/>
          </a:prstGeom>
          <a:scene3d>
            <a:camera prst="orthographicFront"/>
            <a:lightRig rig="contrasting" dir="t"/>
          </a:scene3d>
          <a:sp3d>
            <a:bevelT w="152400" h="50800" prst="softRound"/>
            <a:bevelB w="152400" h="101600"/>
          </a:sp3d>
        </p:spPr>
        <p:txBody>
          <a:bodyPr wrap="square">
            <a:spAutoFit/>
            <a:sp3d extrusionH="152400">
              <a:extrusionClr>
                <a:srgbClr val="22316A"/>
              </a:extrusionClr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FY 21-22 CIP Projects</a:t>
            </a:r>
          </a:p>
        </p:txBody>
      </p:sp>
      <p:sp>
        <p:nvSpPr>
          <p:cNvPr id="12" name="Arrow: Pentagon 4">
            <a:extLst>
              <a:ext uri="{FF2B5EF4-FFF2-40B4-BE49-F238E27FC236}">
                <a16:creationId xmlns:a16="http://schemas.microsoft.com/office/drawing/2014/main" id="{E5D2BADB-66FE-42B5-9BF1-29DDDF0F6439}"/>
              </a:ext>
            </a:extLst>
          </p:cNvPr>
          <p:cNvSpPr txBox="1"/>
          <p:nvPr/>
        </p:nvSpPr>
        <p:spPr>
          <a:xfrm>
            <a:off x="4454346" y="1226381"/>
            <a:ext cx="3283308" cy="769442"/>
          </a:xfrm>
          <a:prstGeom prst="rect">
            <a:avLst/>
          </a:prstGeom>
          <a:solidFill>
            <a:srgbClr val="99CC99"/>
          </a:solidFill>
          <a:ln>
            <a:noFill/>
          </a:ln>
          <a:effectLst/>
          <a:scene3d>
            <a:camera prst="orthographicFront"/>
            <a:lightRig rig="flat" dir="t"/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332291" tIns="167640" rIns="312928" bIns="167640" numCol="1" spcCol="1270" anchor="ctr" anchorCtr="0">
            <a:no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Parks/Culture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B0AD2C-E7CC-440C-B120-18B5DD4FF067}"/>
              </a:ext>
            </a:extLst>
          </p:cNvPr>
          <p:cNvSpPr/>
          <p:nvPr/>
        </p:nvSpPr>
        <p:spPr>
          <a:xfrm>
            <a:off x="3706026" y="1131070"/>
            <a:ext cx="936145" cy="960063"/>
          </a:xfrm>
          <a:prstGeom prst="ellipse">
            <a:avLst/>
          </a:prstGeom>
          <a:blipFill>
            <a:blip r:embed="rId6"/>
            <a:srcRect/>
            <a:stretch>
              <a:fillRect l="-2000" r="-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Arrow: Pentagon 4">
            <a:extLst>
              <a:ext uri="{FF2B5EF4-FFF2-40B4-BE49-F238E27FC236}">
                <a16:creationId xmlns:a16="http://schemas.microsoft.com/office/drawing/2014/main" id="{9A031F7C-E6F1-4E12-BBDE-18013BC8BD6B}"/>
              </a:ext>
            </a:extLst>
          </p:cNvPr>
          <p:cNvSpPr txBox="1"/>
          <p:nvPr/>
        </p:nvSpPr>
        <p:spPr>
          <a:xfrm>
            <a:off x="4454346" y="4693940"/>
            <a:ext cx="3154622" cy="746307"/>
          </a:xfrm>
          <a:prstGeom prst="rect">
            <a:avLst/>
          </a:prstGeom>
          <a:solidFill>
            <a:srgbClr val="DAB000"/>
          </a:solidFill>
          <a:ln>
            <a:noFill/>
          </a:ln>
          <a:effectLst/>
          <a:scene3d>
            <a:camera prst="orthographicFront"/>
            <a:lightRig rig="flat" dir="t"/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332291" tIns="167640" rIns="312928" bIns="167640" numCol="1" spcCol="1270" anchor="ctr" anchorCtr="0">
            <a:no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Public Safety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E442E7-ABFB-49FA-ADCA-CD75E3A5A958}"/>
              </a:ext>
            </a:extLst>
          </p:cNvPr>
          <p:cNvSpPr/>
          <p:nvPr/>
        </p:nvSpPr>
        <p:spPr>
          <a:xfrm>
            <a:off x="3677169" y="4593900"/>
            <a:ext cx="993857" cy="995233"/>
          </a:xfrm>
          <a:prstGeom prst="ellipse">
            <a:avLst/>
          </a:prstGeom>
          <a:blipFill>
            <a:blip r:embed="rId7"/>
            <a:srcRect/>
            <a:stretch>
              <a:fillRect l="-3000" r="-3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E398B14-209F-46BF-9521-F619CB80EF39}"/>
              </a:ext>
            </a:extLst>
          </p:cNvPr>
          <p:cNvSpPr txBox="1">
            <a:spLocks/>
          </p:cNvSpPr>
          <p:nvPr/>
        </p:nvSpPr>
        <p:spPr>
          <a:xfrm>
            <a:off x="6400800" y="5631619"/>
            <a:ext cx="4143821" cy="503844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Fire Station 221</a:t>
            </a:r>
          </a:p>
          <a:p>
            <a:pPr marL="0" lvl="1" indent="0" algn="ctr">
              <a:spcBef>
                <a:spcPts val="1800"/>
              </a:spcBef>
              <a:buSzPct val="120000"/>
              <a:buFont typeface="Arial" panose="020B0604020202020204" pitchFamily="34" charset="0"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5AF475-12F7-4A25-9CF7-2B1EA8114F9A}"/>
              </a:ext>
            </a:extLst>
          </p:cNvPr>
          <p:cNvSpPr txBox="1">
            <a:spLocks/>
          </p:cNvSpPr>
          <p:nvPr/>
        </p:nvSpPr>
        <p:spPr>
          <a:xfrm>
            <a:off x="6400800" y="2075355"/>
            <a:ext cx="5443610" cy="2125556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Monterey Park</a:t>
            </a:r>
          </a:p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Historic Post Office</a:t>
            </a:r>
          </a:p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Palo Verde Playground</a:t>
            </a:r>
          </a:p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 Mountain Park Expansion</a:t>
            </a:r>
          </a:p>
          <a:p>
            <a:pPr marL="0" lvl="1" indent="0" algn="ctr">
              <a:spcBef>
                <a:spcPts val="1800"/>
              </a:spcBef>
              <a:buSzPct val="120000"/>
              <a:buFont typeface="Arial" panose="020B0604020202020204" pitchFamily="34" charset="0"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2460D1-344E-4B0F-9EEF-9AA7EC9EC951}"/>
              </a:ext>
            </a:extLst>
          </p:cNvPr>
          <p:cNvSpPr txBox="1">
            <a:spLocks/>
          </p:cNvSpPr>
          <p:nvPr/>
        </p:nvSpPr>
        <p:spPr>
          <a:xfrm>
            <a:off x="855836" y="5631619"/>
            <a:ext cx="4959145" cy="503844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Fire Apparatus Replacement</a:t>
            </a:r>
          </a:p>
        </p:txBody>
      </p:sp>
    </p:spTree>
    <p:extLst>
      <p:ext uri="{BB962C8B-B14F-4D97-AF65-F5344CB8AC3E}">
        <p14:creationId xmlns:p14="http://schemas.microsoft.com/office/powerpoint/2010/main" val="327076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0" y="2940050"/>
            <a:ext cx="4564063" cy="2111375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marL="0" lvl="1" indent="0">
              <a:spcBef>
                <a:spcPts val="1800"/>
              </a:spcBef>
              <a:buSzPct val="120000"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0" algn="ctr">
              <a:spcBef>
                <a:spcPts val="1800"/>
              </a:spcBef>
              <a:buSzPct val="120000"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6DEC83-1664-40EF-BE0D-77FDDF978FD6}"/>
              </a:ext>
            </a:extLst>
          </p:cNvPr>
          <p:cNvSpPr/>
          <p:nvPr/>
        </p:nvSpPr>
        <p:spPr>
          <a:xfrm>
            <a:off x="1004875" y="258763"/>
            <a:ext cx="10191283" cy="707886"/>
          </a:xfrm>
          <a:prstGeom prst="rect">
            <a:avLst/>
          </a:prstGeom>
          <a:scene3d>
            <a:camera prst="orthographicFront"/>
            <a:lightRig rig="contrasting" dir="t"/>
          </a:scene3d>
          <a:sp3d>
            <a:bevelT w="152400" h="50800" prst="softRound"/>
            <a:bevelB w="152400" h="101600"/>
          </a:sp3d>
        </p:spPr>
        <p:txBody>
          <a:bodyPr wrap="square">
            <a:spAutoFit/>
            <a:sp3d extrusionH="152400">
              <a:extrusionClr>
                <a:srgbClr val="22316A"/>
              </a:extrusionClr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FY 21-22 CIP Projects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E398B14-209F-46BF-9521-F619CB80EF39}"/>
              </a:ext>
            </a:extLst>
          </p:cNvPr>
          <p:cNvSpPr txBox="1">
            <a:spLocks/>
          </p:cNvSpPr>
          <p:nvPr/>
        </p:nvSpPr>
        <p:spPr>
          <a:xfrm>
            <a:off x="921960" y="2530527"/>
            <a:ext cx="10348080" cy="3705681"/>
          </a:xfrm>
          <a:prstGeom prst="rect">
            <a:avLst/>
          </a:prstGeom>
          <a:noFill/>
          <a:effectLst/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Broadway Road</a:t>
            </a:r>
          </a:p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Ellsworth &amp; Williams Field   Road Intersection </a:t>
            </a:r>
          </a:p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Signal Butte Road Improvements</a:t>
            </a:r>
          </a:p>
          <a:p>
            <a:pPr marL="342900" lvl="1" indent="-342900">
              <a:spcBef>
                <a:spcPts val="1800"/>
              </a:spcBef>
              <a:buSzPct val="120000"/>
            </a:pPr>
            <a:endParaRPr lang="en-US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1" indent="-342900">
              <a:spcBef>
                <a:spcPts val="1800"/>
              </a:spcBef>
              <a:buSzPct val="120000"/>
            </a:pPr>
            <a:endParaRPr lang="en-US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Sossaman and Baseline</a:t>
            </a:r>
          </a:p>
          <a:p>
            <a:pPr marL="342900" lvl="1" indent="-342900">
              <a:spcBef>
                <a:spcPts val="1800"/>
              </a:spcBef>
              <a:buSzPct val="1200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 Vista Dr : Pueblo to US60</a:t>
            </a:r>
          </a:p>
          <a:p>
            <a:pPr marL="0" lvl="1" indent="0">
              <a:spcBef>
                <a:spcPts val="1800"/>
              </a:spcBef>
              <a:buSzPct val="120000"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0">
              <a:spcBef>
                <a:spcPts val="1800"/>
              </a:spcBef>
              <a:buSzPct val="120000"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0">
              <a:spcBef>
                <a:spcPts val="1800"/>
              </a:spcBef>
              <a:buSzPct val="120000"/>
              <a:buFont typeface="Arial" panose="020B0604020202020204" pitchFamily="34" charset="0"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835DAC-6701-45F2-9C28-CFAEE5EEC624}"/>
              </a:ext>
            </a:extLst>
          </p:cNvPr>
          <p:cNvGrpSpPr/>
          <p:nvPr/>
        </p:nvGrpSpPr>
        <p:grpSpPr>
          <a:xfrm>
            <a:off x="4241976" y="1505600"/>
            <a:ext cx="3696853" cy="769441"/>
            <a:chOff x="1654770" y="2866933"/>
            <a:chExt cx="5405120" cy="1035740"/>
          </a:xfrm>
          <a:solidFill>
            <a:srgbClr val="99CCFF"/>
          </a:solidFill>
          <a:scene3d>
            <a:camera prst="orthographicFront"/>
            <a:lightRig rig="flat" dir="t"/>
          </a:scene3d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A320448-1E32-46AA-80E7-096FCBA6E0B9}"/>
                </a:ext>
              </a:extLst>
            </p:cNvPr>
            <p:cNvSpPr/>
            <p:nvPr/>
          </p:nvSpPr>
          <p:spPr>
            <a:xfrm rot="10800000">
              <a:off x="1654770" y="2866933"/>
              <a:ext cx="5405120" cy="1035740"/>
            </a:xfrm>
            <a:prstGeom prst="homePlat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txBody>
            <a:bodyPr spcFirstLastPara="0" vert="horz" wrap="square" lIns="332291" tIns="167640" rIns="312928" bIns="167640" numCol="1" spcCol="1270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18" name="Arrow: Pentagon 7">
              <a:extLst>
                <a:ext uri="{FF2B5EF4-FFF2-40B4-BE49-F238E27FC236}">
                  <a16:creationId xmlns:a16="http://schemas.microsoft.com/office/drawing/2014/main" id="{70C0E78C-9CFA-485E-A1EA-704A32A18075}"/>
                </a:ext>
              </a:extLst>
            </p:cNvPr>
            <p:cNvSpPr txBox="1"/>
            <p:nvPr/>
          </p:nvSpPr>
          <p:spPr>
            <a:xfrm rot="21600000">
              <a:off x="1913705" y="2866933"/>
              <a:ext cx="5146185" cy="103574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txBody>
            <a:bodyPr spcFirstLastPara="0" vert="horz" wrap="square" lIns="332291" tIns="167640" rIns="312928" bIns="167640" numCol="1" spcCol="1270" anchor="ctr" anchorCtr="0">
              <a:noAutofit/>
            </a:bodyPr>
            <a:lstStyle>
              <a:defPPr>
                <a:defRPr lang="en-US"/>
              </a:defPPr>
              <a:lvl1pPr algn="ctr">
                <a:defRPr sz="3200" b="1">
                  <a:solidFill>
                    <a:schemeClr val="tx2">
                      <a:lumMod val="50000"/>
                    </a:schemeClr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Transportation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A98F690A-0A85-4F1D-A537-58F09D024552}"/>
              </a:ext>
            </a:extLst>
          </p:cNvPr>
          <p:cNvSpPr/>
          <p:nvPr/>
        </p:nvSpPr>
        <p:spPr>
          <a:xfrm>
            <a:off x="3656498" y="1425228"/>
            <a:ext cx="993857" cy="930184"/>
          </a:xfrm>
          <a:prstGeom prst="ellipse">
            <a:avLst/>
          </a:prstGeom>
          <a:blipFill>
            <a:blip r:embed="rId3"/>
            <a:srcRect/>
            <a:stretch>
              <a:fillRect l="-2000" r="-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CB72D-9BD1-4EBA-B054-F150FDA5E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545" y="4823796"/>
            <a:ext cx="3037713" cy="1450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35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E530DF5-BDC7-4BED-90E8-90FC5DA1B622}"/>
              </a:ext>
            </a:extLst>
          </p:cNvPr>
          <p:cNvGrpSpPr/>
          <p:nvPr/>
        </p:nvGrpSpPr>
        <p:grpSpPr>
          <a:xfrm>
            <a:off x="2188428" y="1287886"/>
            <a:ext cx="2857034" cy="769441"/>
            <a:chOff x="1571645" y="51485"/>
            <a:chExt cx="5405120" cy="743833"/>
          </a:xfrm>
          <a:scene3d>
            <a:camera prst="orthographicFront"/>
            <a:lightRig rig="flat" dir="t"/>
          </a:scene3d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D7FCC53E-4079-41FC-90A6-D6594A22A6EC}"/>
                </a:ext>
              </a:extLst>
            </p:cNvPr>
            <p:cNvSpPr/>
            <p:nvPr/>
          </p:nvSpPr>
          <p:spPr>
            <a:xfrm rot="10800000">
              <a:off x="1571645" y="51485"/>
              <a:ext cx="5405120" cy="743833"/>
            </a:xfrm>
            <a:prstGeom prst="homePlate">
              <a:avLst/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47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rrow: Pentagon 4">
              <a:extLst>
                <a:ext uri="{FF2B5EF4-FFF2-40B4-BE49-F238E27FC236}">
                  <a16:creationId xmlns:a16="http://schemas.microsoft.com/office/drawing/2014/main" id="{65148373-5031-40DF-8950-913870B0FC5F}"/>
                </a:ext>
              </a:extLst>
            </p:cNvPr>
            <p:cNvSpPr txBox="1"/>
            <p:nvPr/>
          </p:nvSpPr>
          <p:spPr>
            <a:xfrm rot="21600000">
              <a:off x="1757603" y="51485"/>
              <a:ext cx="5219162" cy="7438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2004" tIns="152400" rIns="284480" bIns="152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B3FA00E-0CBD-410D-91A4-EAEAFF061ABB}"/>
              </a:ext>
            </a:extLst>
          </p:cNvPr>
          <p:cNvSpPr/>
          <p:nvPr/>
        </p:nvSpPr>
        <p:spPr>
          <a:xfrm>
            <a:off x="1620251" y="1212105"/>
            <a:ext cx="849652" cy="87258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BAE419-0695-4966-BD03-981E4D6D7B5C}"/>
              </a:ext>
            </a:extLst>
          </p:cNvPr>
          <p:cNvGrpSpPr/>
          <p:nvPr/>
        </p:nvGrpSpPr>
        <p:grpSpPr>
          <a:xfrm>
            <a:off x="7689247" y="1275329"/>
            <a:ext cx="3063367" cy="780031"/>
            <a:chOff x="1573853" y="1073377"/>
            <a:chExt cx="5405120" cy="783405"/>
          </a:xfrm>
          <a:scene3d>
            <a:camera prst="orthographicFront"/>
            <a:lightRig rig="flat" dir="t"/>
          </a:scene3d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0F24E6AF-826E-4DE5-8D6D-470AF8D329F0}"/>
                </a:ext>
              </a:extLst>
            </p:cNvPr>
            <p:cNvSpPr/>
            <p:nvPr/>
          </p:nvSpPr>
          <p:spPr>
            <a:xfrm rot="10800000">
              <a:off x="1573853" y="1073377"/>
              <a:ext cx="5405120" cy="783405"/>
            </a:xfrm>
            <a:prstGeom prst="homePlate">
              <a:avLst/>
            </a:prstGeom>
            <a:gradFill rotWithShape="0">
              <a:gsLst>
                <a:gs pos="0">
                  <a:schemeClr val="accent1">
                    <a:lumMod val="50000"/>
                  </a:schemeClr>
                </a:gs>
                <a:gs pos="47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w: Pentagon 7">
              <a:extLst>
                <a:ext uri="{FF2B5EF4-FFF2-40B4-BE49-F238E27FC236}">
                  <a16:creationId xmlns:a16="http://schemas.microsoft.com/office/drawing/2014/main" id="{428E6C39-0BE5-4C3C-8356-72A233D2C64C}"/>
                </a:ext>
              </a:extLst>
            </p:cNvPr>
            <p:cNvSpPr txBox="1"/>
            <p:nvPr/>
          </p:nvSpPr>
          <p:spPr>
            <a:xfrm rot="21600000">
              <a:off x="1769704" y="1073377"/>
              <a:ext cx="5209269" cy="7834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2004" tIns="152400" rIns="284480" bIns="152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Wastewater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61026C6F-42EE-454F-A722-18DA0EC47F71}"/>
              </a:ext>
            </a:extLst>
          </p:cNvPr>
          <p:cNvSpPr/>
          <p:nvPr/>
        </p:nvSpPr>
        <p:spPr>
          <a:xfrm>
            <a:off x="7078204" y="1226674"/>
            <a:ext cx="849652" cy="858016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6565CB0-CDB7-4AED-B870-0C0FE8D676CF}"/>
              </a:ext>
            </a:extLst>
          </p:cNvPr>
          <p:cNvSpPr txBox="1">
            <a:spLocks/>
          </p:cNvSpPr>
          <p:nvPr/>
        </p:nvSpPr>
        <p:spPr>
          <a:xfrm>
            <a:off x="492369" y="2541689"/>
            <a:ext cx="5603631" cy="264974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Central Mesa Reuse Pipeline 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East Mesa Water Interconnect Pipes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Signal Butte Water Treatment Plant Expansion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41ADD81-980D-4625-92A0-CBC9B7C02DD0}"/>
              </a:ext>
            </a:extLst>
          </p:cNvPr>
          <p:cNvSpPr txBox="1">
            <a:spLocks/>
          </p:cNvSpPr>
          <p:nvPr/>
        </p:nvSpPr>
        <p:spPr>
          <a:xfrm>
            <a:off x="6427595" y="2523266"/>
            <a:ext cx="5603631" cy="366395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NWWRP Major Plant Improvements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Sewer Line Replacements    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6AA6D-F011-46B3-8619-E077A857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84BF3-55EE-4B51-8547-8F58740500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7D4B4-B059-4A26-9D50-0459A9F7AD5A}"/>
              </a:ext>
            </a:extLst>
          </p:cNvPr>
          <p:cNvSpPr/>
          <p:nvPr/>
        </p:nvSpPr>
        <p:spPr>
          <a:xfrm>
            <a:off x="1004875" y="258763"/>
            <a:ext cx="10191283" cy="707886"/>
          </a:xfrm>
          <a:prstGeom prst="rect">
            <a:avLst/>
          </a:prstGeom>
          <a:scene3d>
            <a:camera prst="orthographicFront"/>
            <a:lightRig rig="contrasting" dir="t"/>
          </a:scene3d>
          <a:sp3d>
            <a:bevelT w="152400" h="50800" prst="softRound"/>
            <a:bevelB w="152400" h="101600"/>
          </a:sp3d>
        </p:spPr>
        <p:txBody>
          <a:bodyPr wrap="square">
            <a:spAutoFit/>
            <a:sp3d extrusionH="152400">
              <a:extrusionClr>
                <a:srgbClr val="22316A"/>
              </a:extrusionClr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FY 21-22 CIP Projects</a:t>
            </a:r>
          </a:p>
        </p:txBody>
      </p:sp>
    </p:spTree>
    <p:extLst>
      <p:ext uri="{BB962C8B-B14F-4D97-AF65-F5344CB8AC3E}">
        <p14:creationId xmlns:p14="http://schemas.microsoft.com/office/powerpoint/2010/main" val="418117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6565CB0-CDB7-4AED-B870-0C0FE8D676CF}"/>
              </a:ext>
            </a:extLst>
          </p:cNvPr>
          <p:cNvSpPr txBox="1">
            <a:spLocks/>
          </p:cNvSpPr>
          <p:nvPr/>
        </p:nvSpPr>
        <p:spPr>
          <a:xfrm>
            <a:off x="182881" y="2541689"/>
            <a:ext cx="5913120" cy="401385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635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Queen Creek Gate Station </a:t>
            </a:r>
          </a:p>
          <a:p>
            <a:pPr marL="0" marR="0" lvl="0" indent="0" algn="ctr" defTabSz="4635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4635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Southern Avenue to Country Club Drive Improvements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Residential and Commercial Developments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41ADD81-980D-4625-92A0-CBC9B7C02DD0}"/>
              </a:ext>
            </a:extLst>
          </p:cNvPr>
          <p:cNvSpPr txBox="1">
            <a:spLocks/>
          </p:cNvSpPr>
          <p:nvPr/>
        </p:nvSpPr>
        <p:spPr>
          <a:xfrm>
            <a:off x="6096000" y="2549392"/>
            <a:ext cx="5603631" cy="366395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Substation Improvements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New Electrical Services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Electrical Undergrounding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FB7E4C-62F8-4168-9468-35CB183C7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185" y="1188129"/>
            <a:ext cx="2933348" cy="969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2CAF26-8F69-4FC5-B000-6EFDAB63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748" y="1193901"/>
            <a:ext cx="902286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C5D1CE-4606-4AE6-9026-9EE64729E0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837" t="952" r="1837" b="-952"/>
          <a:stretch/>
        </p:blipFill>
        <p:spPr>
          <a:xfrm>
            <a:off x="7376926" y="1195056"/>
            <a:ext cx="3144408" cy="10009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7D8C9E-2322-42F7-8EFC-9D4EE21D9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3686" y="1169514"/>
            <a:ext cx="871804" cy="8535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E344C-1E1C-4D7B-A843-FE37B944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84BF3-55EE-4B51-8547-8F58740500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A67ABD-FFF6-41DB-8121-4CF578C1800C}"/>
              </a:ext>
            </a:extLst>
          </p:cNvPr>
          <p:cNvSpPr/>
          <p:nvPr/>
        </p:nvSpPr>
        <p:spPr>
          <a:xfrm>
            <a:off x="1004875" y="258763"/>
            <a:ext cx="10191283" cy="707886"/>
          </a:xfrm>
          <a:prstGeom prst="rect">
            <a:avLst/>
          </a:prstGeom>
          <a:scene3d>
            <a:camera prst="orthographicFront"/>
            <a:lightRig rig="contrasting" dir="t"/>
          </a:scene3d>
          <a:sp3d>
            <a:bevelT w="152400" h="50800" prst="softRound"/>
            <a:bevelB w="152400" h="101600"/>
          </a:sp3d>
        </p:spPr>
        <p:txBody>
          <a:bodyPr wrap="square">
            <a:spAutoFit/>
            <a:sp3d extrusionH="152400">
              <a:extrusionClr>
                <a:srgbClr val="22316A"/>
              </a:extrusionClr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FY 21-22 CIP Projects</a:t>
            </a:r>
          </a:p>
        </p:txBody>
      </p:sp>
    </p:spTree>
    <p:extLst>
      <p:ext uri="{BB962C8B-B14F-4D97-AF65-F5344CB8AC3E}">
        <p14:creationId xmlns:p14="http://schemas.microsoft.com/office/powerpoint/2010/main" val="125395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99073C-2B72-4271-B919-C9BF19AE80A7}"/>
              </a:ext>
            </a:extLst>
          </p:cNvPr>
          <p:cNvSpPr txBox="1">
            <a:spLocks/>
          </p:cNvSpPr>
          <p:nvPr/>
        </p:nvSpPr>
        <p:spPr>
          <a:xfrm>
            <a:off x="527406" y="6026740"/>
            <a:ext cx="4133804" cy="4432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l"/>
            <a:r>
              <a:rPr lang="en-US" sz="1600" dirty="0"/>
              <a:t>*Does not include budget carryover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72283E5-AC92-4F76-84BC-889DE9E7A4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02841" y="1125345"/>
            <a:ext cx="9786318" cy="4785732"/>
            <a:chOff x="1233" y="1178"/>
            <a:chExt cx="5258" cy="179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0CEF2E2-E94F-4732-B770-1DD90A7FA1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33" y="1344"/>
              <a:ext cx="5214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B5C5BE-44A6-4DA4-9D9D-8DFEEE727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35"/>
              <a:ext cx="163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Funding 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F52768-59A0-4F0B-95FF-FC4A9D53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1178"/>
              <a:ext cx="143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FY 21/22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b="1" dirty="0">
                  <a:solidFill>
                    <a:srgbClr val="222B35"/>
                  </a:solidFill>
                  <a:latin typeface="Verdana" panose="020B0604030504040204" pitchFamily="34" charset="0"/>
                </a:rPr>
                <a:t>Proposed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b="1" dirty="0">
                  <a:solidFill>
                    <a:srgbClr val="222B35"/>
                  </a:solidFill>
                  <a:latin typeface="Verdana" panose="020B0604030504040204" pitchFamily="34" charset="0"/>
                </a:rPr>
                <a:t>Budget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8774362D-4596-4978-B5FD-C723C65F3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" y="1312"/>
              <a:ext cx="114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FY 2022-26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b="1" dirty="0">
                  <a:solidFill>
                    <a:srgbClr val="222B35"/>
                  </a:solidFill>
                  <a:latin typeface="Verdana" panose="020B0604030504040204" pitchFamily="34" charset="0"/>
                </a:rPr>
                <a:t>CIP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3FA6A2D2-A168-4929-B82E-030611BBD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1771"/>
              <a:ext cx="258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dirty="0">
                  <a:solidFill>
                    <a:srgbClr val="222B35"/>
                  </a:solidFill>
                  <a:latin typeface="Verdana" panose="020B0604030504040204" pitchFamily="34" charset="0"/>
                </a:rPr>
                <a:t>Utility Revenue</a:t>
              </a: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 Bonds/Obligations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AFDA438C-5940-4ACA-8240-3C051366F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1769"/>
              <a:ext cx="78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$1</a:t>
              </a:r>
              <a:r>
                <a:rPr lang="en-US" altLang="en-US" sz="2200" dirty="0">
                  <a:solidFill>
                    <a:srgbClr val="222B35"/>
                  </a:solidFill>
                  <a:latin typeface="Verdana" panose="020B0604030504040204" pitchFamily="34" charset="0"/>
                </a:rPr>
                <a:t>52</a:t>
              </a: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.8M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B58D7BD4-E919-4A57-B28C-92EFF48A2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" y="1772"/>
              <a:ext cx="5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$1.2B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11085B5-6FB0-41A3-B9F4-EEEF5AA07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1939"/>
              <a:ext cx="1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dirty="0">
                  <a:solidFill>
                    <a:srgbClr val="222B35"/>
                  </a:solidFill>
                  <a:latin typeface="Verdana" panose="020B0604030504040204" pitchFamily="34" charset="0"/>
                </a:rPr>
                <a:t>Local Revenues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0688A54D-5F32-4B51-8FF7-F6530AC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1939"/>
              <a:ext cx="5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65.1M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7DF232AD-C38F-434C-9C2C-69CFC2C5B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" y="1939"/>
              <a:ext cx="81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 </a:t>
              </a:r>
              <a:r>
                <a:rPr lang="en-US" altLang="en-US" sz="2200" dirty="0">
                  <a:solidFill>
                    <a:srgbClr val="222B35"/>
                  </a:solidFill>
                  <a:latin typeface="Verdana" panose="020B0604030504040204" pitchFamily="34" charset="0"/>
                </a:rPr>
                <a:t>171.2M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54D14FEE-4F27-4184-9C56-E19E5DE69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2103"/>
              <a:ext cx="226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General Obligation Bonds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F60815BA-B065-41CD-A45A-9CE48A8C6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" y="2103"/>
              <a:ext cx="5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dirty="0">
                  <a:solidFill>
                    <a:srgbClr val="222B35"/>
                  </a:solidFill>
                  <a:latin typeface="Verdana" panose="020B0604030504040204" pitchFamily="34" charset="0"/>
                </a:rPr>
                <a:t>56.7M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FFB6BCC-F718-4CD1-ADD7-BB6A8AEF7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" y="2103"/>
              <a:ext cx="74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dirty="0">
                  <a:solidFill>
                    <a:srgbClr val="222B35"/>
                  </a:solidFill>
                  <a:latin typeface="Verdana" panose="020B0604030504040204" pitchFamily="34" charset="0"/>
                </a:rPr>
                <a:t>221.4M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3DD968D-73CF-4E32-9C55-1C4D22411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2288"/>
              <a:ext cx="135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Joint Ventures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A0C46B3-D155-4D4F-A21E-90455EF29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2288"/>
              <a:ext cx="56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dirty="0">
                  <a:solidFill>
                    <a:srgbClr val="222B35"/>
                  </a:solidFill>
                  <a:latin typeface="Verdana" panose="020B0604030504040204" pitchFamily="34" charset="0"/>
                </a:rPr>
                <a:t>  6</a:t>
              </a: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.7M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8B239622-8216-43B5-96A3-F60ED1D4F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" y="2288"/>
              <a:ext cx="5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48.3M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449BEC2B-162B-45F9-860B-151039090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2486"/>
              <a:ext cx="67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Grants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21535689-BB58-4639-9260-126EDD8DA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486"/>
              <a:ext cx="56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200" dirty="0">
                  <a:solidFill>
                    <a:srgbClr val="222B35"/>
                  </a:solidFill>
                  <a:latin typeface="Verdana" panose="020B0604030504040204" pitchFamily="34" charset="0"/>
                </a:rPr>
                <a:t>  6</a:t>
              </a: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.0M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9E0C4310-A0D4-4534-A831-F259227BF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" y="2486"/>
              <a:ext cx="63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27.6M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5E9C2F25-47DE-40D4-840B-E3E3DB13D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2691"/>
              <a:ext cx="73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$</a:t>
              </a:r>
              <a:r>
                <a:rPr lang="en-US" altLang="en-US" sz="2200" b="1" dirty="0">
                  <a:solidFill>
                    <a:srgbClr val="222B35"/>
                  </a:solidFill>
                  <a:latin typeface="Verdana" panose="020B0604030504040204" pitchFamily="34" charset="0"/>
                </a:rPr>
                <a:t>287</a:t>
              </a:r>
              <a:r>
                <a:rPr kumimoji="0" lang="en-US" altLang="en-US" sz="2200" b="1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.3M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BD375F55-0A4D-43D4-914A-D5E825FDD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9" y="2686"/>
              <a:ext cx="67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dirty="0">
                  <a:ln>
                    <a:noFill/>
                  </a:ln>
                  <a:solidFill>
                    <a:srgbClr val="222B35"/>
                  </a:solidFill>
                  <a:effectLst/>
                  <a:latin typeface="Verdana" panose="020B0604030504040204" pitchFamily="34" charset="0"/>
                </a:rPr>
                <a:t>$1.7B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D4346873-C0D3-457F-A7CE-8BC8DF0A7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1" y="1575"/>
              <a:ext cx="5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32D0DC37-337B-4FD0-9DF2-B0B61FFEC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1566"/>
              <a:ext cx="5200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91150B75-45E8-415A-A1F1-022456415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1" y="2655"/>
              <a:ext cx="5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2D168AA3-5F37-414E-9F1A-42659E013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" y="2647"/>
              <a:ext cx="5200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Title 56">
            <a:extLst>
              <a:ext uri="{FF2B5EF4-FFF2-40B4-BE49-F238E27FC236}">
                <a16:creationId xmlns:a16="http://schemas.microsoft.com/office/drawing/2014/main" id="{0D7F4361-C3BA-44FA-BDF0-1F27AC98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B5B01BE-7717-473F-ADCC-828209C1A384}"/>
              </a:ext>
            </a:extLst>
          </p:cNvPr>
          <p:cNvSpPr txBox="1">
            <a:spLocks/>
          </p:cNvSpPr>
          <p:nvPr/>
        </p:nvSpPr>
        <p:spPr>
          <a:xfrm>
            <a:off x="8686382" y="6034175"/>
            <a:ext cx="4133804" cy="4432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l"/>
            <a:r>
              <a:rPr lang="en-US" sz="1600" dirty="0"/>
              <a:t>*Updated on 5/10/2021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4837936"/>
      </p:ext>
    </p:extLst>
  </p:cSld>
  <p:clrMapOvr>
    <a:masterClrMapping/>
  </p:clrMapOvr>
</p:sld>
</file>

<file path=ppt/theme/theme1.xml><?xml version="1.0" encoding="utf-8"?>
<a:theme xmlns:a="http://schemas.openxmlformats.org/drawingml/2006/main" name="Util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_x0020_Period xmlns="46a68618-c173-4ee8-8bb1-602a9bdf7399">7 yrs</Retention_x0020_Period>
    <Data_x0020_Classification xmlns="46a68618-c173-4ee8-8bb1-602a9bdf7399">Official Use Only</Data_x0020_Classification>
    <ACJIS_x0020_Data xmlns="46a68618-c173-4ee8-8bb1-602a9bdf7399">No</ACJIS_x0020_Dat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1600D812D064F855CA70D807E402C" ma:contentTypeVersion="2" ma:contentTypeDescription="Create a new document." ma:contentTypeScope="" ma:versionID="6b3951d6cdf21b8abd1e597e8dc93d1d">
  <xsd:schema xmlns:xsd="http://www.w3.org/2001/XMLSchema" xmlns:xs="http://www.w3.org/2001/XMLSchema" xmlns:p="http://schemas.microsoft.com/office/2006/metadata/properties" xmlns:ns2="46a68618-c173-4ee8-8bb1-602a9bdf7399" xmlns:ns3="ffbb6e43-b7cc-44c1-ab6f-04619ff61d02" targetNamespace="http://schemas.microsoft.com/office/2006/metadata/properties" ma:root="true" ma:fieldsID="ca2131fa63cc1d8dda6a171de334bd2d" ns2:_="" ns3:_="">
    <xsd:import namespace="46a68618-c173-4ee8-8bb1-602a9bdf7399"/>
    <xsd:import namespace="ffbb6e43-b7cc-44c1-ab6f-04619ff61d02"/>
    <xsd:element name="properties">
      <xsd:complexType>
        <xsd:sequence>
          <xsd:element name="documentManagement">
            <xsd:complexType>
              <xsd:all>
                <xsd:element ref="ns2:Retention_x0020_Period" minOccurs="0"/>
                <xsd:element ref="ns2:Data_x0020_Classification" minOccurs="0"/>
                <xsd:element ref="ns2:ACJIS_x0020_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68618-c173-4ee8-8bb1-602a9bdf7399" elementFormDefault="qualified">
    <xsd:import namespace="http://schemas.microsoft.com/office/2006/documentManagement/types"/>
    <xsd:import namespace="http://schemas.microsoft.com/office/infopath/2007/PartnerControls"/>
    <xsd:element name="Retention_x0020_Period" ma:index="8" nillable="true" ma:displayName="Retention Period" ma:default="7 yrs" ma:format="Dropdown" ma:internalName="Retention_x0020_Period" ma:readOnly="false">
      <xsd:simpleType>
        <xsd:restriction base="dms:Choice">
          <xsd:enumeration value="1 yr"/>
          <xsd:enumeration value="3 yrs"/>
          <xsd:enumeration value="5 yrs"/>
          <xsd:enumeration value="7 yrs"/>
          <xsd:enumeration value="10 yrs"/>
          <xsd:enumeration value="21 yrs"/>
          <xsd:enumeration value="Permanent"/>
        </xsd:restriction>
      </xsd:simpleType>
    </xsd:element>
    <xsd:element name="Data_x0020_Classification" ma:index="9" nillable="true" ma:displayName="Data Classification" ma:default="Official Use Only" ma:format="Dropdown" ma:internalName="Data_x0020_Classification">
      <xsd:simpleType>
        <xsd:restriction base="dms:Choice">
          <xsd:enumeration value="Public"/>
          <xsd:enumeration value="Official Use Only"/>
          <xsd:enumeration value="Confidential"/>
        </xsd:restriction>
      </xsd:simpleType>
    </xsd:element>
    <xsd:element name="ACJIS_x0020_Data" ma:index="10" nillable="true" ma:displayName="ACJIS Data" ma:default="No" ma:format="Dropdown" ma:internalName="ACJIS_x0020_Data">
      <xsd:simpleType>
        <xsd:restriction base="dms:Choice">
          <xsd:enumeration value="No"/>
          <xsd:enumeration value="Y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6e43-b7cc-44c1-ab6f-04619ff61d0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BB0BF-722E-4AE6-A054-1F379381347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46a68618-c173-4ee8-8bb1-602a9bdf7399"/>
    <ds:schemaRef ds:uri="http://purl.org/dc/dcmitype/"/>
    <ds:schemaRef ds:uri="http://schemas.openxmlformats.org/package/2006/metadata/core-properties"/>
    <ds:schemaRef ds:uri="ffbb6e43-b7cc-44c1-ab6f-04619ff61d0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2E6007-7D35-4073-B49F-4F51CA6380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ECEAFF-EA73-473B-A014-4B977D29E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a68618-c173-4ee8-8bb1-602a9bdf7399"/>
    <ds:schemaRef ds:uri="ffbb6e43-b7cc-44c1-ab6f-04619ff61d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7385</TotalTime>
  <Words>1028</Words>
  <Application>Microsoft Office PowerPoint</Application>
  <PresentationFormat>Widescreen</PresentationFormat>
  <Paragraphs>175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Verdana</vt:lpstr>
      <vt:lpstr>Acumin Pro Condensed Light</vt:lpstr>
      <vt:lpstr>Arial</vt:lpstr>
      <vt:lpstr>Calibri Light</vt:lpstr>
      <vt:lpstr>Calibri</vt:lpstr>
      <vt:lpstr>Calibri-Italic</vt:lpstr>
      <vt:lpstr>Utility</vt:lpstr>
      <vt:lpstr>Office Theme</vt:lpstr>
      <vt:lpstr>1_Office Theme</vt:lpstr>
      <vt:lpstr>PowerPoint Presentation</vt:lpstr>
      <vt:lpstr>Capital Improvement Program  Process</vt:lpstr>
      <vt:lpstr>Capital Improvement Program  Process</vt:lpstr>
      <vt:lpstr>FY 2022-26 CIP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Butler</dc:creator>
  <cp:lastModifiedBy>Justin Stadt</cp:lastModifiedBy>
  <cp:revision>181</cp:revision>
  <cp:lastPrinted>2021-05-10T20:49:20Z</cp:lastPrinted>
  <dcterms:created xsi:type="dcterms:W3CDTF">2019-03-21T23:36:45Z</dcterms:created>
  <dcterms:modified xsi:type="dcterms:W3CDTF">2021-05-10T21:21:25Z</dcterms:modified>
</cp:coreProperties>
</file>