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2"/>
  </p:notesMasterIdLst>
  <p:sldIdLst>
    <p:sldId id="256" r:id="rId2"/>
    <p:sldId id="258" r:id="rId3"/>
    <p:sldId id="266" r:id="rId4"/>
    <p:sldId id="259" r:id="rId5"/>
    <p:sldId id="269" r:id="rId6"/>
    <p:sldId id="270" r:id="rId7"/>
    <p:sldId id="276" r:id="rId8"/>
    <p:sldId id="277" r:id="rId9"/>
    <p:sldId id="275"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tta Daniels" initials="LD" lastIdx="1" clrIdx="0">
    <p:extLst>
      <p:ext uri="{19B8F6BF-5375-455C-9EA6-DF929625EA0E}">
        <p15:presenceInfo xmlns:p15="http://schemas.microsoft.com/office/powerpoint/2012/main" userId="S::LDaniel@mesaaz.gov::8dfa7bb1-337d-4dc9-86aa-277b46ac1a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830" autoAdjust="0"/>
  </p:normalViewPr>
  <p:slideViewPr>
    <p:cSldViewPr snapToGrid="0">
      <p:cViewPr varScale="1">
        <p:scale>
          <a:sx n="92" d="100"/>
          <a:sy n="92" d="100"/>
        </p:scale>
        <p:origin x="606"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000" b="1"/>
              <a:t>New Cases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041630017577993E-2"/>
          <c:y val="0.10775736661574914"/>
          <c:w val="0.93062704069046209"/>
          <c:h val="0.67881168261396396"/>
        </c:manualLayout>
      </c:layout>
      <c:lineChart>
        <c:grouping val="standard"/>
        <c:varyColors val="0"/>
        <c:ser>
          <c:idx val="0"/>
          <c:order val="0"/>
          <c:tx>
            <c:strRef>
              <c:f>Sheet2!$A$7</c:f>
              <c:strCache>
                <c:ptCount val="1"/>
                <c:pt idx="0">
                  <c:v>Cases:</c:v>
                </c:pt>
              </c:strCache>
            </c:strRef>
          </c:tx>
          <c:spPr>
            <a:ln w="28575" cap="rnd">
              <a:solidFill>
                <a:schemeClr val="accent2">
                  <a:shade val="76000"/>
                </a:schemeClr>
              </a:solidFill>
              <a:round/>
            </a:ln>
            <a:effectLst/>
          </c:spPr>
          <c:marker>
            <c:symbol val="none"/>
          </c:marker>
          <c:cat>
            <c:numRef>
              <c:f>Sheet2!$B$6:$Y$6</c:f>
              <c:numCache>
                <c:formatCode>mmm\-yy</c:formatCode>
                <c:ptCount val="24"/>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numCache>
            </c:numRef>
          </c:cat>
          <c:val>
            <c:numRef>
              <c:f>Sheet2!$B$7:$Y$7</c:f>
              <c:numCache>
                <c:formatCode>General</c:formatCode>
                <c:ptCount val="24"/>
                <c:pt idx="0">
                  <c:v>126</c:v>
                </c:pt>
                <c:pt idx="1">
                  <c:v>112</c:v>
                </c:pt>
                <c:pt idx="2">
                  <c:v>157</c:v>
                </c:pt>
                <c:pt idx="3">
                  <c:v>177</c:v>
                </c:pt>
                <c:pt idx="4">
                  <c:v>119</c:v>
                </c:pt>
                <c:pt idx="5">
                  <c:v>58</c:v>
                </c:pt>
                <c:pt idx="6">
                  <c:v>166</c:v>
                </c:pt>
                <c:pt idx="7">
                  <c:v>78</c:v>
                </c:pt>
                <c:pt idx="8">
                  <c:v>97</c:v>
                </c:pt>
                <c:pt idx="9">
                  <c:v>112</c:v>
                </c:pt>
                <c:pt idx="10">
                  <c:v>92</c:v>
                </c:pt>
                <c:pt idx="11">
                  <c:v>107</c:v>
                </c:pt>
                <c:pt idx="12">
                  <c:v>146</c:v>
                </c:pt>
                <c:pt idx="13">
                  <c:v>104</c:v>
                </c:pt>
                <c:pt idx="14">
                  <c:v>84</c:v>
                </c:pt>
                <c:pt idx="15">
                  <c:v>14</c:v>
                </c:pt>
                <c:pt idx="16">
                  <c:v>79</c:v>
                </c:pt>
                <c:pt idx="17">
                  <c:v>229</c:v>
                </c:pt>
                <c:pt idx="18">
                  <c:v>146</c:v>
                </c:pt>
                <c:pt idx="19">
                  <c:v>181</c:v>
                </c:pt>
                <c:pt idx="20">
                  <c:v>180</c:v>
                </c:pt>
                <c:pt idx="21">
                  <c:v>202</c:v>
                </c:pt>
                <c:pt idx="22">
                  <c:v>177</c:v>
                </c:pt>
                <c:pt idx="23">
                  <c:v>134</c:v>
                </c:pt>
              </c:numCache>
            </c:numRef>
          </c:val>
          <c:smooth val="0"/>
          <c:extLst>
            <c:ext xmlns:c16="http://schemas.microsoft.com/office/drawing/2014/chart" uri="{C3380CC4-5D6E-409C-BE32-E72D297353CC}">
              <c16:uniqueId val="{00000000-59B6-4C6C-8603-86D28F46E186}"/>
            </c:ext>
          </c:extLst>
        </c:ser>
        <c:ser>
          <c:idx val="1"/>
          <c:order val="1"/>
          <c:tx>
            <c:strRef>
              <c:f>Sheet2!$A$8</c:f>
              <c:strCache>
                <c:ptCount val="1"/>
              </c:strCache>
            </c:strRef>
          </c:tx>
          <c:spPr>
            <a:ln w="28575" cap="rnd">
              <a:solidFill>
                <a:schemeClr val="accent2">
                  <a:tint val="77000"/>
                </a:schemeClr>
              </a:solidFill>
              <a:round/>
            </a:ln>
            <a:effectLst/>
          </c:spPr>
          <c:marker>
            <c:symbol val="none"/>
          </c:marker>
          <c:cat>
            <c:numRef>
              <c:f>Sheet2!$B$6:$Y$6</c:f>
              <c:numCache>
                <c:formatCode>mmm\-yy</c:formatCode>
                <c:ptCount val="24"/>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numCache>
            </c:numRef>
          </c:cat>
          <c:val>
            <c:numRef>
              <c:f>Sheet2!$B$8:$Y$8</c:f>
              <c:numCache>
                <c:formatCode>General</c:formatCode>
                <c:ptCount val="24"/>
              </c:numCache>
            </c:numRef>
          </c:val>
          <c:smooth val="0"/>
          <c:extLst>
            <c:ext xmlns:c16="http://schemas.microsoft.com/office/drawing/2014/chart" uri="{C3380CC4-5D6E-409C-BE32-E72D297353CC}">
              <c16:uniqueId val="{00000001-59B6-4C6C-8603-86D28F46E186}"/>
            </c:ext>
          </c:extLst>
        </c:ser>
        <c:dLbls>
          <c:showLegendKey val="0"/>
          <c:showVal val="0"/>
          <c:showCatName val="0"/>
          <c:showSerName val="0"/>
          <c:showPercent val="0"/>
          <c:showBubbleSize val="0"/>
        </c:dLbls>
        <c:smooth val="0"/>
        <c:axId val="1141387200"/>
        <c:axId val="1141385560"/>
      </c:lineChart>
      <c:dateAx>
        <c:axId val="114138720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41385560"/>
        <c:crosses val="autoZero"/>
        <c:auto val="1"/>
        <c:lblOffset val="100"/>
        <c:baseTimeUnit val="months"/>
      </c:dateAx>
      <c:valAx>
        <c:axId val="1141385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4138720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000"/>
              <a:t>Graduates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1863946055777205E-2"/>
          <c:y val="0.10575316938599699"/>
          <c:w val="0.92624898113590182"/>
          <c:h val="0.62833405906596829"/>
        </c:manualLayout>
      </c:layout>
      <c:lineChart>
        <c:grouping val="standard"/>
        <c:varyColors val="0"/>
        <c:ser>
          <c:idx val="0"/>
          <c:order val="0"/>
          <c:tx>
            <c:strRef>
              <c:f>Sheet3!$B$6</c:f>
              <c:strCache>
                <c:ptCount val="1"/>
                <c:pt idx="0">
                  <c:v>People:</c:v>
                </c:pt>
              </c:strCache>
            </c:strRef>
          </c:tx>
          <c:spPr>
            <a:ln w="28575" cap="rnd">
              <a:solidFill>
                <a:schemeClr val="accent1"/>
              </a:solidFill>
              <a:round/>
            </a:ln>
            <a:effectLst/>
          </c:spPr>
          <c:marker>
            <c:symbol val="none"/>
          </c:marker>
          <c:cat>
            <c:numRef>
              <c:f>Sheet3!$C$5:$Z$5</c:f>
              <c:numCache>
                <c:formatCode>mmm\-yy</c:formatCode>
                <c:ptCount val="24"/>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numCache>
            </c:numRef>
          </c:cat>
          <c:val>
            <c:numRef>
              <c:f>Sheet3!$C$6:$Z$6</c:f>
              <c:numCache>
                <c:formatCode>General</c:formatCode>
                <c:ptCount val="24"/>
                <c:pt idx="0">
                  <c:v>16</c:v>
                </c:pt>
                <c:pt idx="1">
                  <c:v>8</c:v>
                </c:pt>
                <c:pt idx="2">
                  <c:v>14</c:v>
                </c:pt>
                <c:pt idx="3">
                  <c:v>15</c:v>
                </c:pt>
                <c:pt idx="4">
                  <c:v>10</c:v>
                </c:pt>
                <c:pt idx="5">
                  <c:v>7</c:v>
                </c:pt>
                <c:pt idx="6">
                  <c:v>13</c:v>
                </c:pt>
                <c:pt idx="7">
                  <c:v>12</c:v>
                </c:pt>
                <c:pt idx="8">
                  <c:v>10</c:v>
                </c:pt>
                <c:pt idx="9">
                  <c:v>6</c:v>
                </c:pt>
                <c:pt idx="10">
                  <c:v>3</c:v>
                </c:pt>
                <c:pt idx="11">
                  <c:v>6</c:v>
                </c:pt>
                <c:pt idx="12">
                  <c:v>11</c:v>
                </c:pt>
                <c:pt idx="13">
                  <c:v>10</c:v>
                </c:pt>
                <c:pt idx="14">
                  <c:v>7</c:v>
                </c:pt>
                <c:pt idx="15">
                  <c:v>0</c:v>
                </c:pt>
                <c:pt idx="16">
                  <c:v>0</c:v>
                </c:pt>
                <c:pt idx="17">
                  <c:v>0</c:v>
                </c:pt>
                <c:pt idx="18">
                  <c:v>0</c:v>
                </c:pt>
                <c:pt idx="19">
                  <c:v>10</c:v>
                </c:pt>
                <c:pt idx="20">
                  <c:v>4</c:v>
                </c:pt>
                <c:pt idx="21">
                  <c:v>6</c:v>
                </c:pt>
                <c:pt idx="22">
                  <c:v>5</c:v>
                </c:pt>
                <c:pt idx="23">
                  <c:v>7</c:v>
                </c:pt>
              </c:numCache>
            </c:numRef>
          </c:val>
          <c:smooth val="0"/>
          <c:extLst>
            <c:ext xmlns:c16="http://schemas.microsoft.com/office/drawing/2014/chart" uri="{C3380CC4-5D6E-409C-BE32-E72D297353CC}">
              <c16:uniqueId val="{00000000-7849-4FC8-8DB2-3A44C3936121}"/>
            </c:ext>
          </c:extLst>
        </c:ser>
        <c:ser>
          <c:idx val="1"/>
          <c:order val="1"/>
          <c:tx>
            <c:strRef>
              <c:f>Sheet3!$B$7</c:f>
              <c:strCache>
                <c:ptCount val="1"/>
                <c:pt idx="0">
                  <c:v>Cases:</c:v>
                </c:pt>
              </c:strCache>
            </c:strRef>
          </c:tx>
          <c:spPr>
            <a:ln w="28575" cap="rnd">
              <a:solidFill>
                <a:schemeClr val="accent2"/>
              </a:solidFill>
              <a:round/>
            </a:ln>
            <a:effectLst/>
          </c:spPr>
          <c:marker>
            <c:symbol val="none"/>
          </c:marker>
          <c:cat>
            <c:numRef>
              <c:f>Sheet3!$C$5:$Z$5</c:f>
              <c:numCache>
                <c:formatCode>mmm\-yy</c:formatCode>
                <c:ptCount val="24"/>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numCache>
            </c:numRef>
          </c:cat>
          <c:val>
            <c:numRef>
              <c:f>Sheet3!$C$7:$Z$7</c:f>
              <c:numCache>
                <c:formatCode>General</c:formatCode>
                <c:ptCount val="24"/>
                <c:pt idx="0">
                  <c:v>20</c:v>
                </c:pt>
                <c:pt idx="1">
                  <c:v>19</c:v>
                </c:pt>
                <c:pt idx="2">
                  <c:v>26</c:v>
                </c:pt>
                <c:pt idx="3">
                  <c:v>38</c:v>
                </c:pt>
                <c:pt idx="4">
                  <c:v>20</c:v>
                </c:pt>
                <c:pt idx="5">
                  <c:v>15</c:v>
                </c:pt>
                <c:pt idx="6">
                  <c:v>33</c:v>
                </c:pt>
                <c:pt idx="7">
                  <c:v>28</c:v>
                </c:pt>
                <c:pt idx="8">
                  <c:v>39</c:v>
                </c:pt>
                <c:pt idx="9">
                  <c:v>9</c:v>
                </c:pt>
                <c:pt idx="10">
                  <c:v>6</c:v>
                </c:pt>
                <c:pt idx="11">
                  <c:v>9</c:v>
                </c:pt>
                <c:pt idx="12">
                  <c:v>27</c:v>
                </c:pt>
                <c:pt idx="13">
                  <c:v>18</c:v>
                </c:pt>
                <c:pt idx="14">
                  <c:v>28</c:v>
                </c:pt>
                <c:pt idx="15">
                  <c:v>0</c:v>
                </c:pt>
                <c:pt idx="16">
                  <c:v>0</c:v>
                </c:pt>
                <c:pt idx="17">
                  <c:v>0</c:v>
                </c:pt>
                <c:pt idx="18">
                  <c:v>0</c:v>
                </c:pt>
                <c:pt idx="19">
                  <c:v>17</c:v>
                </c:pt>
                <c:pt idx="20">
                  <c:v>8</c:v>
                </c:pt>
                <c:pt idx="21">
                  <c:v>10</c:v>
                </c:pt>
                <c:pt idx="22">
                  <c:v>13</c:v>
                </c:pt>
                <c:pt idx="23">
                  <c:v>13</c:v>
                </c:pt>
              </c:numCache>
            </c:numRef>
          </c:val>
          <c:smooth val="0"/>
          <c:extLst>
            <c:ext xmlns:c16="http://schemas.microsoft.com/office/drawing/2014/chart" uri="{C3380CC4-5D6E-409C-BE32-E72D297353CC}">
              <c16:uniqueId val="{00000001-7849-4FC8-8DB2-3A44C3936121}"/>
            </c:ext>
          </c:extLst>
        </c:ser>
        <c:dLbls>
          <c:showLegendKey val="0"/>
          <c:showVal val="0"/>
          <c:showCatName val="0"/>
          <c:showSerName val="0"/>
          <c:showPercent val="0"/>
          <c:showBubbleSize val="0"/>
        </c:dLbls>
        <c:smooth val="0"/>
        <c:axId val="343410728"/>
        <c:axId val="640083944"/>
      </c:lineChart>
      <c:dateAx>
        <c:axId val="34341072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40083944"/>
        <c:crosses val="autoZero"/>
        <c:auto val="1"/>
        <c:lblOffset val="100"/>
        <c:baseTimeUnit val="months"/>
      </c:dateAx>
      <c:valAx>
        <c:axId val="640083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43410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b="1">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DCE1DB-4779-481C-8EBD-2C8B22322A25}"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FC9F27C-AAE2-42AB-A696-B504D19B6AED}">
      <dgm:prSet/>
      <dgm:spPr/>
      <dgm:t>
        <a:bodyPr/>
        <a:lstStyle/>
        <a:p>
          <a:r>
            <a:rPr lang="en-US" dirty="0"/>
            <a:t>Implementation of updated conference bridge system to allow for telephonic hearings.</a:t>
          </a:r>
        </a:p>
      </dgm:t>
    </dgm:pt>
    <dgm:pt modelId="{A774FB57-FB4B-461C-BE70-8F9DE0A288AE}" type="parTrans" cxnId="{505280F0-5D5A-423B-B8AD-746614B60728}">
      <dgm:prSet/>
      <dgm:spPr/>
      <dgm:t>
        <a:bodyPr/>
        <a:lstStyle/>
        <a:p>
          <a:endParaRPr lang="en-US"/>
        </a:p>
      </dgm:t>
    </dgm:pt>
    <dgm:pt modelId="{956E9EE3-F1C7-4A1A-8E68-D7864075B164}" type="sibTrans" cxnId="{505280F0-5D5A-423B-B8AD-746614B60728}">
      <dgm:prSet/>
      <dgm:spPr/>
      <dgm:t>
        <a:bodyPr/>
        <a:lstStyle/>
        <a:p>
          <a:endParaRPr lang="en-US"/>
        </a:p>
      </dgm:t>
    </dgm:pt>
    <dgm:pt modelId="{4BEE9059-09DF-4F9F-B996-137AE72BD33A}">
      <dgm:prSet/>
      <dgm:spPr/>
      <dgm:t>
        <a:bodyPr/>
        <a:lstStyle/>
        <a:p>
          <a:r>
            <a:rPr lang="en-US" dirty="0"/>
            <a:t>Reconfigured </a:t>
          </a:r>
          <a:r>
            <a:rPr lang="en-US"/>
            <a:t>a courtroom for </a:t>
          </a:r>
          <a:r>
            <a:rPr lang="en-US" dirty="0"/>
            <a:t>jury trials.</a:t>
          </a:r>
        </a:p>
      </dgm:t>
    </dgm:pt>
    <dgm:pt modelId="{AC87333D-69BF-4F84-8AD8-66ACEE3CE5CA}" type="parTrans" cxnId="{C7B9C2E1-289F-463D-B3B0-BAF8423F90EF}">
      <dgm:prSet/>
      <dgm:spPr/>
      <dgm:t>
        <a:bodyPr/>
        <a:lstStyle/>
        <a:p>
          <a:endParaRPr lang="en-US"/>
        </a:p>
      </dgm:t>
    </dgm:pt>
    <dgm:pt modelId="{6EAD11B0-DB87-42F3-8E0A-C9557779A1E5}" type="sibTrans" cxnId="{C7B9C2E1-289F-463D-B3B0-BAF8423F90EF}">
      <dgm:prSet/>
      <dgm:spPr/>
      <dgm:t>
        <a:bodyPr/>
        <a:lstStyle/>
        <a:p>
          <a:endParaRPr lang="en-US"/>
        </a:p>
      </dgm:t>
    </dgm:pt>
    <dgm:pt modelId="{5C046F5B-201C-4180-8FBA-8BDAB7042D77}">
      <dgm:prSet/>
      <dgm:spPr/>
      <dgm:t>
        <a:bodyPr/>
        <a:lstStyle/>
        <a:p>
          <a:r>
            <a:rPr lang="en-US" dirty="0"/>
            <a:t>Implementation of Fines/Fees and Restitution Enforcement (FARE) program.  </a:t>
          </a:r>
        </a:p>
      </dgm:t>
    </dgm:pt>
    <dgm:pt modelId="{DEC46F08-AF41-49CA-B7AA-EEC3DB32B6BB}" type="parTrans" cxnId="{0E1AA9EC-F613-4C1A-B071-C37F36F7D3AF}">
      <dgm:prSet/>
      <dgm:spPr/>
      <dgm:t>
        <a:bodyPr/>
        <a:lstStyle/>
        <a:p>
          <a:endParaRPr lang="en-US"/>
        </a:p>
      </dgm:t>
    </dgm:pt>
    <dgm:pt modelId="{CB8558CA-3243-4083-91FE-3EDBCA7BA5BB}" type="sibTrans" cxnId="{0E1AA9EC-F613-4C1A-B071-C37F36F7D3AF}">
      <dgm:prSet/>
      <dgm:spPr/>
      <dgm:t>
        <a:bodyPr/>
        <a:lstStyle/>
        <a:p>
          <a:endParaRPr lang="en-US"/>
        </a:p>
      </dgm:t>
    </dgm:pt>
    <dgm:pt modelId="{848B62C7-CE49-40C1-B149-60594E1F70AE}">
      <dgm:prSet/>
      <dgm:spPr/>
      <dgm:t>
        <a:bodyPr/>
        <a:lstStyle/>
        <a:p>
          <a:r>
            <a:rPr lang="en-US" dirty="0"/>
            <a:t>Defensive Driving School Fee to increase by $10.00.</a:t>
          </a:r>
        </a:p>
      </dgm:t>
    </dgm:pt>
    <dgm:pt modelId="{D6BE01E5-1553-4FB6-B756-92D7AA823FCE}" type="parTrans" cxnId="{425675FD-9D43-4740-9966-352E0F9B067F}">
      <dgm:prSet/>
      <dgm:spPr/>
      <dgm:t>
        <a:bodyPr/>
        <a:lstStyle/>
        <a:p>
          <a:endParaRPr lang="en-US"/>
        </a:p>
      </dgm:t>
    </dgm:pt>
    <dgm:pt modelId="{EAFBE18F-8C87-47C9-A991-53EBA1667B3B}" type="sibTrans" cxnId="{425675FD-9D43-4740-9966-352E0F9B067F}">
      <dgm:prSet/>
      <dgm:spPr/>
      <dgm:t>
        <a:bodyPr/>
        <a:lstStyle/>
        <a:p>
          <a:endParaRPr lang="en-US"/>
        </a:p>
      </dgm:t>
    </dgm:pt>
    <dgm:pt modelId="{571AC953-9706-450F-A819-250ABF0B77B5}" type="pres">
      <dgm:prSet presAssocID="{5DDCE1DB-4779-481C-8EBD-2C8B22322A25}" presName="root" presStyleCnt="0">
        <dgm:presLayoutVars>
          <dgm:dir/>
          <dgm:resizeHandles val="exact"/>
        </dgm:presLayoutVars>
      </dgm:prSet>
      <dgm:spPr/>
    </dgm:pt>
    <dgm:pt modelId="{C7A14CF8-8D5E-4CBA-A11A-4206E80433E7}" type="pres">
      <dgm:prSet presAssocID="{5DDCE1DB-4779-481C-8EBD-2C8B22322A25}" presName="container" presStyleCnt="0">
        <dgm:presLayoutVars>
          <dgm:dir/>
          <dgm:resizeHandles val="exact"/>
        </dgm:presLayoutVars>
      </dgm:prSet>
      <dgm:spPr/>
    </dgm:pt>
    <dgm:pt modelId="{6D27DC36-D808-4C3F-B249-27055DA2B6A0}" type="pres">
      <dgm:prSet presAssocID="{5FC9F27C-AAE2-42AB-A696-B504D19B6AED}" presName="compNode" presStyleCnt="0"/>
      <dgm:spPr/>
    </dgm:pt>
    <dgm:pt modelId="{E5A24CF1-456C-447C-8368-CCDC5BF7C938}" type="pres">
      <dgm:prSet presAssocID="{5FC9F27C-AAE2-42AB-A696-B504D19B6AED}" presName="iconBgRect" presStyleLbl="bgShp" presStyleIdx="0" presStyleCnt="4"/>
      <dgm:spPr/>
    </dgm:pt>
    <dgm:pt modelId="{CEEE1E37-5141-4817-BB95-D0CE6685C484}" type="pres">
      <dgm:prSet presAssocID="{5FC9F27C-AAE2-42AB-A696-B504D19B6AE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peaker Phone"/>
        </a:ext>
      </dgm:extLst>
    </dgm:pt>
    <dgm:pt modelId="{D8404357-4972-4A09-BCEB-199549B97301}" type="pres">
      <dgm:prSet presAssocID="{5FC9F27C-AAE2-42AB-A696-B504D19B6AED}" presName="spaceRect" presStyleCnt="0"/>
      <dgm:spPr/>
    </dgm:pt>
    <dgm:pt modelId="{3900C119-212F-467C-9FA9-F81DBA201D90}" type="pres">
      <dgm:prSet presAssocID="{5FC9F27C-AAE2-42AB-A696-B504D19B6AED}" presName="textRect" presStyleLbl="revTx" presStyleIdx="0" presStyleCnt="4">
        <dgm:presLayoutVars>
          <dgm:chMax val="1"/>
          <dgm:chPref val="1"/>
        </dgm:presLayoutVars>
      </dgm:prSet>
      <dgm:spPr/>
    </dgm:pt>
    <dgm:pt modelId="{0A4DD633-4FC2-452E-8FC6-458F903615D4}" type="pres">
      <dgm:prSet presAssocID="{956E9EE3-F1C7-4A1A-8E68-D7864075B164}" presName="sibTrans" presStyleLbl="sibTrans2D1" presStyleIdx="0" presStyleCnt="0"/>
      <dgm:spPr/>
    </dgm:pt>
    <dgm:pt modelId="{F4B1A6A4-87BC-4682-B1B0-EAB4E4181BD5}" type="pres">
      <dgm:prSet presAssocID="{4BEE9059-09DF-4F9F-B996-137AE72BD33A}" presName="compNode" presStyleCnt="0"/>
      <dgm:spPr/>
    </dgm:pt>
    <dgm:pt modelId="{EC026EA3-BF8D-431A-BCDB-0FD119783D0E}" type="pres">
      <dgm:prSet presAssocID="{4BEE9059-09DF-4F9F-B996-137AE72BD33A}" presName="iconBgRect" presStyleLbl="bgShp" presStyleIdx="1" presStyleCnt="4"/>
      <dgm:spPr/>
    </dgm:pt>
    <dgm:pt modelId="{813289AA-B4A3-4159-8BE1-EF5B18E4C2B2}" type="pres">
      <dgm:prSet presAssocID="{4BEE9059-09DF-4F9F-B996-137AE72BD33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0140405D-6657-4505-9B09-37A7F55B6A82}" type="pres">
      <dgm:prSet presAssocID="{4BEE9059-09DF-4F9F-B996-137AE72BD33A}" presName="spaceRect" presStyleCnt="0"/>
      <dgm:spPr/>
    </dgm:pt>
    <dgm:pt modelId="{388E88C0-1022-4373-8024-8E34290D6786}" type="pres">
      <dgm:prSet presAssocID="{4BEE9059-09DF-4F9F-B996-137AE72BD33A}" presName="textRect" presStyleLbl="revTx" presStyleIdx="1" presStyleCnt="4">
        <dgm:presLayoutVars>
          <dgm:chMax val="1"/>
          <dgm:chPref val="1"/>
        </dgm:presLayoutVars>
      </dgm:prSet>
      <dgm:spPr/>
    </dgm:pt>
    <dgm:pt modelId="{B944C2BA-23EC-4543-AA9B-572C1B29C237}" type="pres">
      <dgm:prSet presAssocID="{6EAD11B0-DB87-42F3-8E0A-C9557779A1E5}" presName="sibTrans" presStyleLbl="sibTrans2D1" presStyleIdx="0" presStyleCnt="0"/>
      <dgm:spPr/>
    </dgm:pt>
    <dgm:pt modelId="{33DDD513-0270-4D44-9098-8FB6A586973F}" type="pres">
      <dgm:prSet presAssocID="{5C046F5B-201C-4180-8FBA-8BDAB7042D77}" presName="compNode" presStyleCnt="0"/>
      <dgm:spPr/>
    </dgm:pt>
    <dgm:pt modelId="{4FA42796-8D3D-40B7-87E6-DE623B846527}" type="pres">
      <dgm:prSet presAssocID="{5C046F5B-201C-4180-8FBA-8BDAB7042D77}" presName="iconBgRect" presStyleLbl="bgShp" presStyleIdx="2" presStyleCnt="4"/>
      <dgm:spPr/>
    </dgm:pt>
    <dgm:pt modelId="{EEB9E36E-22B7-4566-B4A9-327D0631046D}" type="pres">
      <dgm:prSet presAssocID="{5C046F5B-201C-4180-8FBA-8BDAB7042D7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82C88B0B-FE1E-477A-9651-D54029CEC5EE}" type="pres">
      <dgm:prSet presAssocID="{5C046F5B-201C-4180-8FBA-8BDAB7042D77}" presName="spaceRect" presStyleCnt="0"/>
      <dgm:spPr/>
    </dgm:pt>
    <dgm:pt modelId="{EB54E951-41C7-4429-A093-13033B09CD50}" type="pres">
      <dgm:prSet presAssocID="{5C046F5B-201C-4180-8FBA-8BDAB7042D77}" presName="textRect" presStyleLbl="revTx" presStyleIdx="2" presStyleCnt="4">
        <dgm:presLayoutVars>
          <dgm:chMax val="1"/>
          <dgm:chPref val="1"/>
        </dgm:presLayoutVars>
      </dgm:prSet>
      <dgm:spPr/>
    </dgm:pt>
    <dgm:pt modelId="{16AE278C-5461-4BD7-842A-C352A1F9232E}" type="pres">
      <dgm:prSet presAssocID="{CB8558CA-3243-4083-91FE-3EDBCA7BA5BB}" presName="sibTrans" presStyleLbl="sibTrans2D1" presStyleIdx="0" presStyleCnt="0"/>
      <dgm:spPr/>
    </dgm:pt>
    <dgm:pt modelId="{4132B399-AA58-4A52-BD4A-F1BE724C4D7A}" type="pres">
      <dgm:prSet presAssocID="{848B62C7-CE49-40C1-B149-60594E1F70AE}" presName="compNode" presStyleCnt="0"/>
      <dgm:spPr/>
    </dgm:pt>
    <dgm:pt modelId="{0EBE02D4-699B-4344-B9F1-C21328BF66B4}" type="pres">
      <dgm:prSet presAssocID="{848B62C7-CE49-40C1-B149-60594E1F70AE}" presName="iconBgRect" presStyleLbl="bgShp" presStyleIdx="3" presStyleCnt="4"/>
      <dgm:spPr/>
    </dgm:pt>
    <dgm:pt modelId="{C0EBF2B7-BEE9-45AE-A36F-9F53F4952DA4}" type="pres">
      <dgm:prSet presAssocID="{848B62C7-CE49-40C1-B149-60594E1F70A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ar with solid fill"/>
        </a:ext>
      </dgm:extLst>
    </dgm:pt>
    <dgm:pt modelId="{46CFE8D4-8333-499E-BF90-87261CDD0A68}" type="pres">
      <dgm:prSet presAssocID="{848B62C7-CE49-40C1-B149-60594E1F70AE}" presName="spaceRect" presStyleCnt="0"/>
      <dgm:spPr/>
    </dgm:pt>
    <dgm:pt modelId="{821F7F53-96FF-4C86-B174-4A3928674EA3}" type="pres">
      <dgm:prSet presAssocID="{848B62C7-CE49-40C1-B149-60594E1F70AE}" presName="textRect" presStyleLbl="revTx" presStyleIdx="3" presStyleCnt="4">
        <dgm:presLayoutVars>
          <dgm:chMax val="1"/>
          <dgm:chPref val="1"/>
        </dgm:presLayoutVars>
      </dgm:prSet>
      <dgm:spPr/>
    </dgm:pt>
  </dgm:ptLst>
  <dgm:cxnLst>
    <dgm:cxn modelId="{006D3A3B-BC3E-46EA-A0B3-D51E1C76EDFF}" type="presOf" srcId="{956E9EE3-F1C7-4A1A-8E68-D7864075B164}" destId="{0A4DD633-4FC2-452E-8FC6-458F903615D4}" srcOrd="0" destOrd="0" presId="urn:microsoft.com/office/officeart/2018/2/layout/IconCircleList"/>
    <dgm:cxn modelId="{46A28466-D8CE-4BC8-B719-676538CA9A29}" type="presOf" srcId="{5FC9F27C-AAE2-42AB-A696-B504D19B6AED}" destId="{3900C119-212F-467C-9FA9-F81DBA201D90}" srcOrd="0" destOrd="0" presId="urn:microsoft.com/office/officeart/2018/2/layout/IconCircleList"/>
    <dgm:cxn modelId="{1E29C96B-B32B-4807-9B76-C6A163B75E5E}" type="presOf" srcId="{5DDCE1DB-4779-481C-8EBD-2C8B22322A25}" destId="{571AC953-9706-450F-A819-250ABF0B77B5}" srcOrd="0" destOrd="0" presId="urn:microsoft.com/office/officeart/2018/2/layout/IconCircleList"/>
    <dgm:cxn modelId="{6A5B926E-FB55-4BF6-A10D-40F75449286B}" type="presOf" srcId="{6EAD11B0-DB87-42F3-8E0A-C9557779A1E5}" destId="{B944C2BA-23EC-4543-AA9B-572C1B29C237}" srcOrd="0" destOrd="0" presId="urn:microsoft.com/office/officeart/2018/2/layout/IconCircleList"/>
    <dgm:cxn modelId="{5A682650-24F8-447A-AACC-581306FD1737}" type="presOf" srcId="{CB8558CA-3243-4083-91FE-3EDBCA7BA5BB}" destId="{16AE278C-5461-4BD7-842A-C352A1F9232E}" srcOrd="0" destOrd="0" presId="urn:microsoft.com/office/officeart/2018/2/layout/IconCircleList"/>
    <dgm:cxn modelId="{5C4EC454-5B11-4C58-AC2C-20CF73104283}" type="presOf" srcId="{848B62C7-CE49-40C1-B149-60594E1F70AE}" destId="{821F7F53-96FF-4C86-B174-4A3928674EA3}" srcOrd="0" destOrd="0" presId="urn:microsoft.com/office/officeart/2018/2/layout/IconCircleList"/>
    <dgm:cxn modelId="{CCE615CC-1273-42E1-9F65-FDE27CFF29B1}" type="presOf" srcId="{4BEE9059-09DF-4F9F-B996-137AE72BD33A}" destId="{388E88C0-1022-4373-8024-8E34290D6786}" srcOrd="0" destOrd="0" presId="urn:microsoft.com/office/officeart/2018/2/layout/IconCircleList"/>
    <dgm:cxn modelId="{C7B9C2E1-289F-463D-B3B0-BAF8423F90EF}" srcId="{5DDCE1DB-4779-481C-8EBD-2C8B22322A25}" destId="{4BEE9059-09DF-4F9F-B996-137AE72BD33A}" srcOrd="1" destOrd="0" parTransId="{AC87333D-69BF-4F84-8AD8-66ACEE3CE5CA}" sibTransId="{6EAD11B0-DB87-42F3-8E0A-C9557779A1E5}"/>
    <dgm:cxn modelId="{0E1AA9EC-F613-4C1A-B071-C37F36F7D3AF}" srcId="{5DDCE1DB-4779-481C-8EBD-2C8B22322A25}" destId="{5C046F5B-201C-4180-8FBA-8BDAB7042D77}" srcOrd="2" destOrd="0" parTransId="{DEC46F08-AF41-49CA-B7AA-EEC3DB32B6BB}" sibTransId="{CB8558CA-3243-4083-91FE-3EDBCA7BA5BB}"/>
    <dgm:cxn modelId="{505280F0-5D5A-423B-B8AD-746614B60728}" srcId="{5DDCE1DB-4779-481C-8EBD-2C8B22322A25}" destId="{5FC9F27C-AAE2-42AB-A696-B504D19B6AED}" srcOrd="0" destOrd="0" parTransId="{A774FB57-FB4B-461C-BE70-8F9DE0A288AE}" sibTransId="{956E9EE3-F1C7-4A1A-8E68-D7864075B164}"/>
    <dgm:cxn modelId="{425675FD-9D43-4740-9966-352E0F9B067F}" srcId="{5DDCE1DB-4779-481C-8EBD-2C8B22322A25}" destId="{848B62C7-CE49-40C1-B149-60594E1F70AE}" srcOrd="3" destOrd="0" parTransId="{D6BE01E5-1553-4FB6-B756-92D7AA823FCE}" sibTransId="{EAFBE18F-8C87-47C9-A991-53EBA1667B3B}"/>
    <dgm:cxn modelId="{E54E10FE-B658-4899-89B2-F260EB9C3BE3}" type="presOf" srcId="{5C046F5B-201C-4180-8FBA-8BDAB7042D77}" destId="{EB54E951-41C7-4429-A093-13033B09CD50}" srcOrd="0" destOrd="0" presId="urn:microsoft.com/office/officeart/2018/2/layout/IconCircleList"/>
    <dgm:cxn modelId="{CF3CB203-1C91-4EE1-8501-FC893692DE99}" type="presParOf" srcId="{571AC953-9706-450F-A819-250ABF0B77B5}" destId="{C7A14CF8-8D5E-4CBA-A11A-4206E80433E7}" srcOrd="0" destOrd="0" presId="urn:microsoft.com/office/officeart/2018/2/layout/IconCircleList"/>
    <dgm:cxn modelId="{0D0EC189-3EF1-441B-A44C-BAD9B439BEDC}" type="presParOf" srcId="{C7A14CF8-8D5E-4CBA-A11A-4206E80433E7}" destId="{6D27DC36-D808-4C3F-B249-27055DA2B6A0}" srcOrd="0" destOrd="0" presId="urn:microsoft.com/office/officeart/2018/2/layout/IconCircleList"/>
    <dgm:cxn modelId="{5ABCB101-501C-4E4B-9640-50D4947C95D0}" type="presParOf" srcId="{6D27DC36-D808-4C3F-B249-27055DA2B6A0}" destId="{E5A24CF1-456C-447C-8368-CCDC5BF7C938}" srcOrd="0" destOrd="0" presId="urn:microsoft.com/office/officeart/2018/2/layout/IconCircleList"/>
    <dgm:cxn modelId="{041274F7-063B-4F6F-B95E-39BBB6987DC4}" type="presParOf" srcId="{6D27DC36-D808-4C3F-B249-27055DA2B6A0}" destId="{CEEE1E37-5141-4817-BB95-D0CE6685C484}" srcOrd="1" destOrd="0" presId="urn:microsoft.com/office/officeart/2018/2/layout/IconCircleList"/>
    <dgm:cxn modelId="{774BCB92-9A41-442E-96BE-F2B1673543B3}" type="presParOf" srcId="{6D27DC36-D808-4C3F-B249-27055DA2B6A0}" destId="{D8404357-4972-4A09-BCEB-199549B97301}" srcOrd="2" destOrd="0" presId="urn:microsoft.com/office/officeart/2018/2/layout/IconCircleList"/>
    <dgm:cxn modelId="{FA8EF60B-3B09-450C-8463-81F334413376}" type="presParOf" srcId="{6D27DC36-D808-4C3F-B249-27055DA2B6A0}" destId="{3900C119-212F-467C-9FA9-F81DBA201D90}" srcOrd="3" destOrd="0" presId="urn:microsoft.com/office/officeart/2018/2/layout/IconCircleList"/>
    <dgm:cxn modelId="{C3FA036F-7F69-44FC-97FC-0F2D1E2C5530}" type="presParOf" srcId="{C7A14CF8-8D5E-4CBA-A11A-4206E80433E7}" destId="{0A4DD633-4FC2-452E-8FC6-458F903615D4}" srcOrd="1" destOrd="0" presId="urn:microsoft.com/office/officeart/2018/2/layout/IconCircleList"/>
    <dgm:cxn modelId="{246DD5CE-2D4B-429F-A830-8F806A213DDD}" type="presParOf" srcId="{C7A14CF8-8D5E-4CBA-A11A-4206E80433E7}" destId="{F4B1A6A4-87BC-4682-B1B0-EAB4E4181BD5}" srcOrd="2" destOrd="0" presId="urn:microsoft.com/office/officeart/2018/2/layout/IconCircleList"/>
    <dgm:cxn modelId="{DDF02214-7B2D-4A9B-8FC0-FB1F37A14C40}" type="presParOf" srcId="{F4B1A6A4-87BC-4682-B1B0-EAB4E4181BD5}" destId="{EC026EA3-BF8D-431A-BCDB-0FD119783D0E}" srcOrd="0" destOrd="0" presId="urn:microsoft.com/office/officeart/2018/2/layout/IconCircleList"/>
    <dgm:cxn modelId="{AF65D6F3-BAF3-4F37-B270-DD18EE381F11}" type="presParOf" srcId="{F4B1A6A4-87BC-4682-B1B0-EAB4E4181BD5}" destId="{813289AA-B4A3-4159-8BE1-EF5B18E4C2B2}" srcOrd="1" destOrd="0" presId="urn:microsoft.com/office/officeart/2018/2/layout/IconCircleList"/>
    <dgm:cxn modelId="{404C5013-ED2E-437E-8224-F2A703D6CE69}" type="presParOf" srcId="{F4B1A6A4-87BC-4682-B1B0-EAB4E4181BD5}" destId="{0140405D-6657-4505-9B09-37A7F55B6A82}" srcOrd="2" destOrd="0" presId="urn:microsoft.com/office/officeart/2018/2/layout/IconCircleList"/>
    <dgm:cxn modelId="{31A6693F-64A6-46C7-9CAF-F99ACAA9A403}" type="presParOf" srcId="{F4B1A6A4-87BC-4682-B1B0-EAB4E4181BD5}" destId="{388E88C0-1022-4373-8024-8E34290D6786}" srcOrd="3" destOrd="0" presId="urn:microsoft.com/office/officeart/2018/2/layout/IconCircleList"/>
    <dgm:cxn modelId="{2FC88892-B830-4642-93A8-3EB6D5280C9A}" type="presParOf" srcId="{C7A14CF8-8D5E-4CBA-A11A-4206E80433E7}" destId="{B944C2BA-23EC-4543-AA9B-572C1B29C237}" srcOrd="3" destOrd="0" presId="urn:microsoft.com/office/officeart/2018/2/layout/IconCircleList"/>
    <dgm:cxn modelId="{D30D4734-271C-4A98-A80E-C3B4B59C268A}" type="presParOf" srcId="{C7A14CF8-8D5E-4CBA-A11A-4206E80433E7}" destId="{33DDD513-0270-4D44-9098-8FB6A586973F}" srcOrd="4" destOrd="0" presId="urn:microsoft.com/office/officeart/2018/2/layout/IconCircleList"/>
    <dgm:cxn modelId="{7097CBCA-FA66-4CEB-B8A9-1037344ED34F}" type="presParOf" srcId="{33DDD513-0270-4D44-9098-8FB6A586973F}" destId="{4FA42796-8D3D-40B7-87E6-DE623B846527}" srcOrd="0" destOrd="0" presId="urn:microsoft.com/office/officeart/2018/2/layout/IconCircleList"/>
    <dgm:cxn modelId="{1F5EEE28-E378-4988-8D4F-F86D5BC11786}" type="presParOf" srcId="{33DDD513-0270-4D44-9098-8FB6A586973F}" destId="{EEB9E36E-22B7-4566-B4A9-327D0631046D}" srcOrd="1" destOrd="0" presId="urn:microsoft.com/office/officeart/2018/2/layout/IconCircleList"/>
    <dgm:cxn modelId="{07DAB9B2-65C6-4829-BD73-0478E5A6C063}" type="presParOf" srcId="{33DDD513-0270-4D44-9098-8FB6A586973F}" destId="{82C88B0B-FE1E-477A-9651-D54029CEC5EE}" srcOrd="2" destOrd="0" presId="urn:microsoft.com/office/officeart/2018/2/layout/IconCircleList"/>
    <dgm:cxn modelId="{54D0F96A-97EF-4498-B0C7-5CBEFD7F5F74}" type="presParOf" srcId="{33DDD513-0270-4D44-9098-8FB6A586973F}" destId="{EB54E951-41C7-4429-A093-13033B09CD50}" srcOrd="3" destOrd="0" presId="urn:microsoft.com/office/officeart/2018/2/layout/IconCircleList"/>
    <dgm:cxn modelId="{B92EA552-1829-447E-921E-B5BC3B939A5F}" type="presParOf" srcId="{C7A14CF8-8D5E-4CBA-A11A-4206E80433E7}" destId="{16AE278C-5461-4BD7-842A-C352A1F9232E}" srcOrd="5" destOrd="0" presId="urn:microsoft.com/office/officeart/2018/2/layout/IconCircleList"/>
    <dgm:cxn modelId="{FE06F35A-3BAF-4751-95B9-7D7F47D794F3}" type="presParOf" srcId="{C7A14CF8-8D5E-4CBA-A11A-4206E80433E7}" destId="{4132B399-AA58-4A52-BD4A-F1BE724C4D7A}" srcOrd="6" destOrd="0" presId="urn:microsoft.com/office/officeart/2018/2/layout/IconCircleList"/>
    <dgm:cxn modelId="{9648A04B-1476-48BE-B649-CD536EBDAB99}" type="presParOf" srcId="{4132B399-AA58-4A52-BD4A-F1BE724C4D7A}" destId="{0EBE02D4-699B-4344-B9F1-C21328BF66B4}" srcOrd="0" destOrd="0" presId="urn:microsoft.com/office/officeart/2018/2/layout/IconCircleList"/>
    <dgm:cxn modelId="{ACB51642-94F1-4197-9714-39124587438E}" type="presParOf" srcId="{4132B399-AA58-4A52-BD4A-F1BE724C4D7A}" destId="{C0EBF2B7-BEE9-45AE-A36F-9F53F4952DA4}" srcOrd="1" destOrd="0" presId="urn:microsoft.com/office/officeart/2018/2/layout/IconCircleList"/>
    <dgm:cxn modelId="{E9C39343-8259-4C1A-AB28-D4D20D7BBAA8}" type="presParOf" srcId="{4132B399-AA58-4A52-BD4A-F1BE724C4D7A}" destId="{46CFE8D4-8333-499E-BF90-87261CDD0A68}" srcOrd="2" destOrd="0" presId="urn:microsoft.com/office/officeart/2018/2/layout/IconCircleList"/>
    <dgm:cxn modelId="{E7445701-3217-4D07-93AF-FA2C8F3DA987}" type="presParOf" srcId="{4132B399-AA58-4A52-BD4A-F1BE724C4D7A}" destId="{821F7F53-96FF-4C86-B174-4A3928674EA3}"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24CF1-456C-447C-8368-CCDC5BF7C938}">
      <dsp:nvSpPr>
        <dsp:cNvPr id="0" name=""/>
        <dsp:cNvSpPr/>
      </dsp:nvSpPr>
      <dsp:spPr>
        <a:xfrm>
          <a:off x="6409" y="233643"/>
          <a:ext cx="1458532" cy="145853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EE1E37-5141-4817-BB95-D0CE6685C484}">
      <dsp:nvSpPr>
        <dsp:cNvPr id="0" name=""/>
        <dsp:cNvSpPr/>
      </dsp:nvSpPr>
      <dsp:spPr>
        <a:xfrm>
          <a:off x="312701" y="539934"/>
          <a:ext cx="845948" cy="845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900C119-212F-467C-9FA9-F81DBA201D90}">
      <dsp:nvSpPr>
        <dsp:cNvPr id="0" name=""/>
        <dsp:cNvSpPr/>
      </dsp:nvSpPr>
      <dsp:spPr>
        <a:xfrm>
          <a:off x="1777484" y="233643"/>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Implementation of updated conference bridge system to allow for telephonic hearings.</a:t>
          </a:r>
        </a:p>
      </dsp:txBody>
      <dsp:txXfrm>
        <a:off x="1777484" y="233643"/>
        <a:ext cx="3437969" cy="1458532"/>
      </dsp:txXfrm>
    </dsp:sp>
    <dsp:sp modelId="{EC026EA3-BF8D-431A-BCDB-0FD119783D0E}">
      <dsp:nvSpPr>
        <dsp:cNvPr id="0" name=""/>
        <dsp:cNvSpPr/>
      </dsp:nvSpPr>
      <dsp:spPr>
        <a:xfrm>
          <a:off x="5814495" y="233643"/>
          <a:ext cx="1458532" cy="145853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3289AA-B4A3-4159-8BE1-EF5B18E4C2B2}">
      <dsp:nvSpPr>
        <dsp:cNvPr id="0" name=""/>
        <dsp:cNvSpPr/>
      </dsp:nvSpPr>
      <dsp:spPr>
        <a:xfrm>
          <a:off x="6120786" y="539934"/>
          <a:ext cx="845948" cy="845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88E88C0-1022-4373-8024-8E34290D6786}">
      <dsp:nvSpPr>
        <dsp:cNvPr id="0" name=""/>
        <dsp:cNvSpPr/>
      </dsp:nvSpPr>
      <dsp:spPr>
        <a:xfrm>
          <a:off x="7585570" y="233643"/>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Reconfigured </a:t>
          </a:r>
          <a:r>
            <a:rPr lang="en-US" sz="2400" kern="1200"/>
            <a:t>a courtroom for </a:t>
          </a:r>
          <a:r>
            <a:rPr lang="en-US" sz="2400" kern="1200" dirty="0"/>
            <a:t>jury trials.</a:t>
          </a:r>
        </a:p>
      </dsp:txBody>
      <dsp:txXfrm>
        <a:off x="7585570" y="233643"/>
        <a:ext cx="3437969" cy="1458532"/>
      </dsp:txXfrm>
    </dsp:sp>
    <dsp:sp modelId="{4FA42796-8D3D-40B7-87E6-DE623B846527}">
      <dsp:nvSpPr>
        <dsp:cNvPr id="0" name=""/>
        <dsp:cNvSpPr/>
      </dsp:nvSpPr>
      <dsp:spPr>
        <a:xfrm>
          <a:off x="6409" y="2385356"/>
          <a:ext cx="1458532" cy="145853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B9E36E-22B7-4566-B4A9-327D0631046D}">
      <dsp:nvSpPr>
        <dsp:cNvPr id="0" name=""/>
        <dsp:cNvSpPr/>
      </dsp:nvSpPr>
      <dsp:spPr>
        <a:xfrm>
          <a:off x="312701" y="2691648"/>
          <a:ext cx="845948" cy="845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54E951-41C7-4429-A093-13033B09CD50}">
      <dsp:nvSpPr>
        <dsp:cNvPr id="0" name=""/>
        <dsp:cNvSpPr/>
      </dsp:nvSpPr>
      <dsp:spPr>
        <a:xfrm>
          <a:off x="1777484" y="2385356"/>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Implementation of Fines/Fees and Restitution Enforcement (FARE) program.  </a:t>
          </a:r>
        </a:p>
      </dsp:txBody>
      <dsp:txXfrm>
        <a:off x="1777484" y="2385356"/>
        <a:ext cx="3437969" cy="1458532"/>
      </dsp:txXfrm>
    </dsp:sp>
    <dsp:sp modelId="{0EBE02D4-699B-4344-B9F1-C21328BF66B4}">
      <dsp:nvSpPr>
        <dsp:cNvPr id="0" name=""/>
        <dsp:cNvSpPr/>
      </dsp:nvSpPr>
      <dsp:spPr>
        <a:xfrm>
          <a:off x="5814495" y="2385356"/>
          <a:ext cx="1458532" cy="145853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EBF2B7-BEE9-45AE-A36F-9F53F4952DA4}">
      <dsp:nvSpPr>
        <dsp:cNvPr id="0" name=""/>
        <dsp:cNvSpPr/>
      </dsp:nvSpPr>
      <dsp:spPr>
        <a:xfrm>
          <a:off x="6120786" y="2691648"/>
          <a:ext cx="845948" cy="8459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1F7F53-96FF-4C86-B174-4A3928674EA3}">
      <dsp:nvSpPr>
        <dsp:cNvPr id="0" name=""/>
        <dsp:cNvSpPr/>
      </dsp:nvSpPr>
      <dsp:spPr>
        <a:xfrm>
          <a:off x="7585570" y="2385356"/>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Defensive Driving School Fee to increase by $10.00.</a:t>
          </a:r>
        </a:p>
      </dsp:txBody>
      <dsp:txXfrm>
        <a:off x="7585570" y="2385356"/>
        <a:ext cx="3437969" cy="1458532"/>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67531-9563-4A6F-869E-BFBD45FD36F2}" type="datetimeFigureOut">
              <a:rPr lang="en-US" smtClean="0"/>
              <a:t>4/29/2021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3B47B7-8DA7-4859-9FF9-9BCA6EB8C02F}" type="slidenum">
              <a:rPr lang="en-US" smtClean="0"/>
              <a:t>‹#›</a:t>
            </a:fld>
            <a:endParaRPr lang="en-US"/>
          </a:p>
        </p:txBody>
      </p:sp>
    </p:spTree>
    <p:extLst>
      <p:ext uri="{BB962C8B-B14F-4D97-AF65-F5344CB8AC3E}">
        <p14:creationId xmlns:p14="http://schemas.microsoft.com/office/powerpoint/2010/main" val="4660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ervicearizona.co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3B47B7-8DA7-4859-9FF9-9BCA6EB8C02F}" type="slidenum">
              <a:rPr lang="en-US" smtClean="0"/>
              <a:t>3</a:t>
            </a:fld>
            <a:endParaRPr lang="en-US"/>
          </a:p>
        </p:txBody>
      </p:sp>
    </p:spTree>
    <p:extLst>
      <p:ext uri="{BB962C8B-B14F-4D97-AF65-F5344CB8AC3E}">
        <p14:creationId xmlns:p14="http://schemas.microsoft.com/office/powerpoint/2010/main" val="217914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3B47B7-8DA7-4859-9FF9-9BCA6EB8C02F}" type="slidenum">
              <a:rPr lang="en-US" smtClean="0"/>
              <a:t>4</a:t>
            </a:fld>
            <a:endParaRPr lang="en-US"/>
          </a:p>
        </p:txBody>
      </p:sp>
    </p:spTree>
    <p:extLst>
      <p:ext uri="{BB962C8B-B14F-4D97-AF65-F5344CB8AC3E}">
        <p14:creationId xmlns:p14="http://schemas.microsoft.com/office/powerpoint/2010/main" val="1628058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a:t>
            </a:r>
            <a:r>
              <a:rPr kumimoji="0" lang="en-US" sz="11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Fines/Fees and Restitution Enforcement (FARE) Program</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is a statewide initiative of the Arizona Judicial branch. The program was developed in 2003 to assist Arizona courts with the compliance of monetary court orders. Courts are given the ability to assign outstanding debt associated to civil traffic, criminal traffic and criminal violations. The program is a public/private partnership between the Administrative Office of the Courts (AOC), the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hlinkClick r:id="rId3"/>
              </a:rPr>
              <a:t>Motor Vehicle Division</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Arizona Department of Revenue and a private vendor.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indent="0">
              <a:buFont typeface="Arial" panose="020B0604020202020204" pitchFamily="34" charset="0"/>
              <a:buNone/>
            </a:pPr>
            <a:r>
              <a:rPr lang="en-US" dirty="0"/>
              <a:t>Enforcement Strategies:</a:t>
            </a:r>
          </a:p>
          <a:p>
            <a:pPr marL="628650" lvl="1" indent="-171450">
              <a:buFont typeface="Arial" panose="020B0604020202020204" pitchFamily="34" charset="0"/>
              <a:buChar char="•"/>
            </a:pPr>
            <a:r>
              <a:rPr lang="en-US" dirty="0"/>
              <a:t>$49.00 Agency Fee</a:t>
            </a:r>
          </a:p>
          <a:p>
            <a:pPr marL="628650" lvl="1" indent="-171450">
              <a:buFont typeface="Arial" panose="020B0604020202020204" pitchFamily="34" charset="0"/>
              <a:buChar char="•"/>
            </a:pPr>
            <a:r>
              <a:rPr lang="en-US" dirty="0"/>
              <a:t>Conduent – Private collections vendor will mail notices</a:t>
            </a:r>
          </a:p>
          <a:p>
            <a:pPr marL="628650" lvl="1" indent="-171450">
              <a:buFont typeface="Arial" panose="020B0604020202020204" pitchFamily="34" charset="0"/>
              <a:buChar char="•"/>
            </a:pPr>
            <a:r>
              <a:rPr kumimoji="0" lang="en-US" sz="2000"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Traffic Ticket Enforcement Assistance Program (TTEAP).  Places hold on vehicle registration renewal.</a:t>
            </a:r>
          </a:p>
          <a:p>
            <a:pPr marL="628650" lvl="1" indent="-171450">
              <a:buFont typeface="Arial" panose="020B0604020202020204" pitchFamily="34" charset="0"/>
              <a:buChar char="•"/>
            </a:pPr>
            <a:r>
              <a:rPr kumimoji="0" lang="en-US" sz="2000"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Department of Revenue (DOR):  Intercept State taxes and Arizona Lottery winnings.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a:latin typeface="Arial" panose="020B0604020202020204" pitchFamily="34" charset="0"/>
                <a:cs typeface="Arial" panose="020B0604020202020204" pitchFamily="34" charset="0"/>
              </a:rPr>
              <a:t>One benefit of this statewide program is the consistency that it offers.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latin typeface="Arial" panose="020B0604020202020204" pitchFamily="34" charset="0"/>
                <a:cs typeface="Arial" panose="020B0604020202020204" pitchFamily="34" charset="0"/>
              </a:rPr>
              <a:t>Individuals get the same fees and same services from the collection vendor.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latin typeface="Arial" panose="020B0604020202020204" pitchFamily="34" charset="0"/>
                <a:cs typeface="Arial" panose="020B0604020202020204" pitchFamily="34" charset="0"/>
              </a:rPr>
              <a:t>Which means - no matter where an individual goes within the state, the collections processes are standard from court to court.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latin typeface="Arial" panose="020B0604020202020204" pitchFamily="34" charset="0"/>
                <a:cs typeface="Arial" panose="020B0604020202020204" pitchFamily="34" charset="0"/>
              </a:rPr>
              <a:t>Participation in FARE allows the court team to dedicate their time and attention to customer service and other judicial functions.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D3B47B7-8DA7-4859-9FF9-9BCA6EB8C02F}" type="slidenum">
              <a:rPr lang="en-US" smtClean="0"/>
              <a:t>5</a:t>
            </a:fld>
            <a:endParaRPr lang="en-US"/>
          </a:p>
        </p:txBody>
      </p:sp>
    </p:spTree>
    <p:extLst>
      <p:ext uri="{BB962C8B-B14F-4D97-AF65-F5344CB8AC3E}">
        <p14:creationId xmlns:p14="http://schemas.microsoft.com/office/powerpoint/2010/main" val="2325299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DDC a revenue generator (approx. $2mil and some change)</a:t>
            </a:r>
          </a:p>
          <a:p>
            <a:endParaRPr lang="en-US" dirty="0"/>
          </a:p>
        </p:txBody>
      </p:sp>
      <p:sp>
        <p:nvSpPr>
          <p:cNvPr id="4" name="Slide Number Placeholder 3"/>
          <p:cNvSpPr>
            <a:spLocks noGrp="1"/>
          </p:cNvSpPr>
          <p:nvPr>
            <p:ph type="sldNum" sz="quarter" idx="5"/>
          </p:nvPr>
        </p:nvSpPr>
        <p:spPr/>
        <p:txBody>
          <a:bodyPr/>
          <a:lstStyle/>
          <a:p>
            <a:fld id="{9D3B47B7-8DA7-4859-9FF9-9BCA6EB8C02F}" type="slidenum">
              <a:rPr lang="en-US" smtClean="0"/>
              <a:t>6</a:t>
            </a:fld>
            <a:endParaRPr lang="en-US"/>
          </a:p>
        </p:txBody>
      </p:sp>
    </p:spTree>
    <p:extLst>
      <p:ext uri="{BB962C8B-B14F-4D97-AF65-F5344CB8AC3E}">
        <p14:creationId xmlns:p14="http://schemas.microsoft.com/office/powerpoint/2010/main" val="3688434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3B47B7-8DA7-4859-9FF9-9BCA6EB8C02F}" type="slidenum">
              <a:rPr lang="en-US" smtClean="0"/>
              <a:t>7</a:t>
            </a:fld>
            <a:endParaRPr lang="en-US"/>
          </a:p>
        </p:txBody>
      </p:sp>
    </p:spTree>
    <p:extLst>
      <p:ext uri="{BB962C8B-B14F-4D97-AF65-F5344CB8AC3E}">
        <p14:creationId xmlns:p14="http://schemas.microsoft.com/office/powerpoint/2010/main" val="3207094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3B47B7-8DA7-4859-9FF9-9BCA6EB8C02F}" type="slidenum">
              <a:rPr lang="en-US" smtClean="0"/>
              <a:t>8</a:t>
            </a:fld>
            <a:endParaRPr lang="en-US"/>
          </a:p>
        </p:txBody>
      </p:sp>
    </p:spTree>
    <p:extLst>
      <p:ext uri="{BB962C8B-B14F-4D97-AF65-F5344CB8AC3E}">
        <p14:creationId xmlns:p14="http://schemas.microsoft.com/office/powerpoint/2010/main" val="11979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3B47B7-8DA7-4859-9FF9-9BCA6EB8C02F}" type="slidenum">
              <a:rPr lang="en-US" smtClean="0"/>
              <a:t>10</a:t>
            </a:fld>
            <a:endParaRPr lang="en-US"/>
          </a:p>
        </p:txBody>
      </p:sp>
    </p:spTree>
    <p:extLst>
      <p:ext uri="{BB962C8B-B14F-4D97-AF65-F5344CB8AC3E}">
        <p14:creationId xmlns:p14="http://schemas.microsoft.com/office/powerpoint/2010/main" val="223197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AB74C36-ACFD-4313-8EED-B511C1347F88}" type="datetimeFigureOut">
              <a:rPr lang="en-US" smtClean="0"/>
              <a:t>4/29/2021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1EC16A3-8ECA-4030-815B-0E41E78A4A6A}" type="slidenum">
              <a:rPr lang="en-US" smtClean="0"/>
              <a:t>‹#›</a:t>
            </a:fld>
            <a:endParaRPr lang="en-US"/>
          </a:p>
        </p:txBody>
      </p:sp>
    </p:spTree>
    <p:extLst>
      <p:ext uri="{BB962C8B-B14F-4D97-AF65-F5344CB8AC3E}">
        <p14:creationId xmlns:p14="http://schemas.microsoft.com/office/powerpoint/2010/main" val="63359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B74C36-ACFD-4313-8EED-B511C1347F8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C16A3-8ECA-4030-815B-0E41E78A4A6A}" type="slidenum">
              <a:rPr lang="en-US" smtClean="0"/>
              <a:t>‹#›</a:t>
            </a:fld>
            <a:endParaRPr lang="en-US"/>
          </a:p>
        </p:txBody>
      </p:sp>
    </p:spTree>
    <p:extLst>
      <p:ext uri="{BB962C8B-B14F-4D97-AF65-F5344CB8AC3E}">
        <p14:creationId xmlns:p14="http://schemas.microsoft.com/office/powerpoint/2010/main" val="108135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AB74C36-ACFD-4313-8EED-B511C1347F88}" type="datetimeFigureOut">
              <a:rPr lang="en-US" smtClean="0"/>
              <a:t>4/29/2021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1EC16A3-8ECA-4030-815B-0E41E78A4A6A}" type="slidenum">
              <a:rPr lang="en-US" smtClean="0"/>
              <a:t>‹#›</a:t>
            </a:fld>
            <a:endParaRPr lang="en-US"/>
          </a:p>
        </p:txBody>
      </p:sp>
    </p:spTree>
    <p:extLst>
      <p:ext uri="{BB962C8B-B14F-4D97-AF65-F5344CB8AC3E}">
        <p14:creationId xmlns:p14="http://schemas.microsoft.com/office/powerpoint/2010/main" val="1141915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B74C36-ACFD-4313-8EED-B511C1347F8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1EC16A3-8ECA-4030-815B-0E41E78A4A6A}" type="slidenum">
              <a:rPr lang="en-US" smtClean="0"/>
              <a:t>‹#›</a:t>
            </a:fld>
            <a:endParaRPr lang="en-US"/>
          </a:p>
        </p:txBody>
      </p:sp>
    </p:spTree>
    <p:extLst>
      <p:ext uri="{BB962C8B-B14F-4D97-AF65-F5344CB8AC3E}">
        <p14:creationId xmlns:p14="http://schemas.microsoft.com/office/powerpoint/2010/main" val="237850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AB74C36-ACFD-4313-8EED-B511C1347F88}" type="datetimeFigureOut">
              <a:rPr lang="en-US" smtClean="0"/>
              <a:t>4/29/2021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1EC16A3-8ECA-4030-815B-0E41E78A4A6A}" type="slidenum">
              <a:rPr lang="en-US" smtClean="0"/>
              <a:t>‹#›</a:t>
            </a:fld>
            <a:endParaRPr lang="en-US"/>
          </a:p>
        </p:txBody>
      </p:sp>
    </p:spTree>
    <p:extLst>
      <p:ext uri="{BB962C8B-B14F-4D97-AF65-F5344CB8AC3E}">
        <p14:creationId xmlns:p14="http://schemas.microsoft.com/office/powerpoint/2010/main" val="287893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B74C36-ACFD-4313-8EED-B511C1347F88}"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C16A3-8ECA-4030-815B-0E41E78A4A6A}" type="slidenum">
              <a:rPr lang="en-US" smtClean="0"/>
              <a:t>‹#›</a:t>
            </a:fld>
            <a:endParaRPr lang="en-US"/>
          </a:p>
        </p:txBody>
      </p:sp>
    </p:spTree>
    <p:extLst>
      <p:ext uri="{BB962C8B-B14F-4D97-AF65-F5344CB8AC3E}">
        <p14:creationId xmlns:p14="http://schemas.microsoft.com/office/powerpoint/2010/main" val="135632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B74C36-ACFD-4313-8EED-B511C1347F88}" type="datetimeFigureOut">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C16A3-8ECA-4030-815B-0E41E78A4A6A}" type="slidenum">
              <a:rPr lang="en-US" smtClean="0"/>
              <a:t>‹#›</a:t>
            </a:fld>
            <a:endParaRPr lang="en-US"/>
          </a:p>
        </p:txBody>
      </p:sp>
    </p:spTree>
    <p:extLst>
      <p:ext uri="{BB962C8B-B14F-4D97-AF65-F5344CB8AC3E}">
        <p14:creationId xmlns:p14="http://schemas.microsoft.com/office/powerpoint/2010/main" val="61032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AB74C36-ACFD-4313-8EED-B511C1347F88}" type="datetimeFigureOut">
              <a:rPr lang="en-US" smtClean="0"/>
              <a:t>4/29/2021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C16A3-8ECA-4030-815B-0E41E78A4A6A}"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46144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74C36-ACFD-4313-8EED-B511C1347F88}" type="datetimeFigureOut">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C16A3-8ECA-4030-815B-0E41E78A4A6A}" type="slidenum">
              <a:rPr lang="en-US" smtClean="0"/>
              <a:t>‹#›</a:t>
            </a:fld>
            <a:endParaRPr lang="en-US"/>
          </a:p>
        </p:txBody>
      </p:sp>
    </p:spTree>
    <p:extLst>
      <p:ext uri="{BB962C8B-B14F-4D97-AF65-F5344CB8AC3E}">
        <p14:creationId xmlns:p14="http://schemas.microsoft.com/office/powerpoint/2010/main" val="270702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AB74C36-ACFD-4313-8EED-B511C1347F88}" type="datetimeFigureOut">
              <a:rPr lang="en-US" smtClean="0"/>
              <a:t>4/29/2021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1EC16A3-8ECA-4030-815B-0E41E78A4A6A}" type="slidenum">
              <a:rPr lang="en-US" smtClean="0"/>
              <a:t>‹#›</a:t>
            </a:fld>
            <a:endParaRPr lang="en-US"/>
          </a:p>
        </p:txBody>
      </p:sp>
    </p:spTree>
    <p:extLst>
      <p:ext uri="{BB962C8B-B14F-4D97-AF65-F5344CB8AC3E}">
        <p14:creationId xmlns:p14="http://schemas.microsoft.com/office/powerpoint/2010/main" val="2173711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B74C36-ACFD-4313-8EED-B511C1347F88}"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C16A3-8ECA-4030-815B-0E41E78A4A6A}" type="slidenum">
              <a:rPr lang="en-US" smtClean="0"/>
              <a:t>‹#›</a:t>
            </a:fld>
            <a:endParaRPr lang="en-US"/>
          </a:p>
        </p:txBody>
      </p:sp>
    </p:spTree>
    <p:extLst>
      <p:ext uri="{BB962C8B-B14F-4D97-AF65-F5344CB8AC3E}">
        <p14:creationId xmlns:p14="http://schemas.microsoft.com/office/powerpoint/2010/main" val="51045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AB74C36-ACFD-4313-8EED-B511C1347F88}" type="datetimeFigureOut">
              <a:rPr lang="en-US" smtClean="0"/>
              <a:t>4/29/2021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1EC16A3-8ECA-4030-815B-0E41E78A4A6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2950999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B32CD3-5AF3-4311-9765-9A4099993E39}"/>
              </a:ext>
            </a:extLst>
          </p:cNvPr>
          <p:cNvSpPr>
            <a:spLocks noGrp="1"/>
          </p:cNvSpPr>
          <p:nvPr>
            <p:ph type="ctrTitle"/>
          </p:nvPr>
        </p:nvSpPr>
        <p:spPr>
          <a:xfrm>
            <a:off x="437320" y="310186"/>
            <a:ext cx="11290853" cy="1426149"/>
          </a:xfrm>
        </p:spPr>
        <p:txBody>
          <a:bodyPr>
            <a:normAutofit/>
          </a:bodyPr>
          <a:lstStyle/>
          <a:p>
            <a:pPr algn="ctr"/>
            <a:r>
              <a:rPr lang="en-US" sz="6600" dirty="0">
                <a:solidFill>
                  <a:schemeClr val="tx1"/>
                </a:solidFill>
                <a:latin typeface="Arial" panose="020B0604020202020204" pitchFamily="34" charset="0"/>
                <a:cs typeface="Arial" panose="020B0604020202020204" pitchFamily="34" charset="0"/>
              </a:rPr>
              <a:t>Mesa Municipal Court</a:t>
            </a:r>
          </a:p>
        </p:txBody>
      </p:sp>
      <p:sp>
        <p:nvSpPr>
          <p:cNvPr id="5" name="Subtitle 4">
            <a:extLst>
              <a:ext uri="{FF2B5EF4-FFF2-40B4-BE49-F238E27FC236}">
                <a16:creationId xmlns:a16="http://schemas.microsoft.com/office/drawing/2014/main" id="{8B8B2A5D-EB7F-41BF-8DE3-18B905D8EA9C}"/>
              </a:ext>
            </a:extLst>
          </p:cNvPr>
          <p:cNvSpPr>
            <a:spLocks noGrp="1"/>
          </p:cNvSpPr>
          <p:nvPr>
            <p:ph type="subTitle" idx="1"/>
          </p:nvPr>
        </p:nvSpPr>
        <p:spPr>
          <a:xfrm>
            <a:off x="795342" y="5337313"/>
            <a:ext cx="10932831" cy="735496"/>
          </a:xfrm>
        </p:spPr>
        <p:txBody>
          <a:bodyPr anchor="t">
            <a:normAutofit/>
          </a:bodyPr>
          <a:lstStyle/>
          <a:p>
            <a:pPr algn="ctr"/>
            <a:r>
              <a:rPr lang="en-US" sz="3200" dirty="0">
                <a:solidFill>
                  <a:srgbClr val="FEFFFF"/>
                </a:solidFill>
                <a:latin typeface="Arial" panose="020B0604020202020204" pitchFamily="34" charset="0"/>
                <a:cs typeface="Arial" panose="020B0604020202020204" pitchFamily="34" charset="0"/>
              </a:rPr>
              <a:t>FY 21/22 Budget Presentation</a:t>
            </a:r>
          </a:p>
        </p:txBody>
      </p:sp>
      <p:pic>
        <p:nvPicPr>
          <p:cNvPr id="2" name="Picture 1">
            <a:extLst>
              <a:ext uri="{FF2B5EF4-FFF2-40B4-BE49-F238E27FC236}">
                <a16:creationId xmlns:a16="http://schemas.microsoft.com/office/drawing/2014/main" id="{F8CE8533-78E4-4EC8-837A-32CAAFD777A7}"/>
              </a:ext>
            </a:extLst>
          </p:cNvPr>
          <p:cNvPicPr>
            <a:picLocks noChangeAspect="1"/>
          </p:cNvPicPr>
          <p:nvPr/>
        </p:nvPicPr>
        <p:blipFill>
          <a:blip r:embed="rId2"/>
          <a:stretch>
            <a:fillRect/>
          </a:stretch>
        </p:blipFill>
        <p:spPr>
          <a:xfrm>
            <a:off x="1590684" y="1931584"/>
            <a:ext cx="9033324" cy="3117494"/>
          </a:xfrm>
          <a:prstGeom prst="rect">
            <a:avLst/>
          </a:prstGeom>
        </p:spPr>
      </p:pic>
      <p:sp>
        <p:nvSpPr>
          <p:cNvPr id="3" name="TextBox 2">
            <a:extLst>
              <a:ext uri="{FF2B5EF4-FFF2-40B4-BE49-F238E27FC236}">
                <a16:creationId xmlns:a16="http://schemas.microsoft.com/office/drawing/2014/main" id="{D13707E1-CD67-440A-A63D-C68BCCF4D811}"/>
              </a:ext>
            </a:extLst>
          </p:cNvPr>
          <p:cNvSpPr txBox="1"/>
          <p:nvPr/>
        </p:nvSpPr>
        <p:spPr>
          <a:xfrm>
            <a:off x="11532781" y="6521302"/>
            <a:ext cx="545805"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3665311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22">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0" name="Rectangle 124">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1" name="Rectangle 126">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2" name="Rectangle 128">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3" name="Rectangle 130">
            <a:extLst>
              <a:ext uri="{FF2B5EF4-FFF2-40B4-BE49-F238E27FC236}">
                <a16:creationId xmlns:a16="http://schemas.microsoft.com/office/drawing/2014/main" id="{DEA81853-BCE1-4B7C-922E-A502B7B5F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32">
            <a:extLst>
              <a:ext uri="{FF2B5EF4-FFF2-40B4-BE49-F238E27FC236}">
                <a16:creationId xmlns:a16="http://schemas.microsoft.com/office/drawing/2014/main" id="{4A53F3F5-328C-4AC3-B3C4-6A9D4C3D37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itle 2">
            <a:extLst>
              <a:ext uri="{FF2B5EF4-FFF2-40B4-BE49-F238E27FC236}">
                <a16:creationId xmlns:a16="http://schemas.microsoft.com/office/drawing/2014/main" id="{552551E9-B145-4DF4-B2D1-7546A2B75360}"/>
              </a:ext>
            </a:extLst>
          </p:cNvPr>
          <p:cNvSpPr>
            <a:spLocks noGrp="1"/>
          </p:cNvSpPr>
          <p:nvPr>
            <p:ph type="title"/>
          </p:nvPr>
        </p:nvSpPr>
        <p:spPr>
          <a:xfrm>
            <a:off x="446534" y="863695"/>
            <a:ext cx="11298932" cy="4947169"/>
          </a:xfrm>
        </p:spPr>
        <p:txBody>
          <a:bodyPr vert="horz" lIns="91440" tIns="45720" rIns="91440" bIns="45720" rtlCol="0" anchor="ctr">
            <a:normAutofit/>
          </a:bodyPr>
          <a:lstStyle/>
          <a:p>
            <a:pPr algn="ctr"/>
            <a:r>
              <a:rPr lang="en-US" sz="6000" dirty="0">
                <a:solidFill>
                  <a:srgbClr val="FFFFFF"/>
                </a:solidFill>
                <a:latin typeface="Arial" panose="020B0604020202020204" pitchFamily="34" charset="0"/>
                <a:cs typeface="Arial" panose="020B0604020202020204" pitchFamily="34" charset="0"/>
              </a:rPr>
              <a:t>QUESTIONS?</a:t>
            </a:r>
          </a:p>
        </p:txBody>
      </p:sp>
      <p:sp>
        <p:nvSpPr>
          <p:cNvPr id="145" name="Rectangle 134">
            <a:extLst>
              <a:ext uri="{FF2B5EF4-FFF2-40B4-BE49-F238E27FC236}">
                <a16:creationId xmlns:a16="http://schemas.microsoft.com/office/drawing/2014/main" id="{60ECACBD-42EC-44A4-B0DE-2DEDB73E13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6" name="Rectangle 136">
            <a:extLst>
              <a:ext uri="{FF2B5EF4-FFF2-40B4-BE49-F238E27FC236}">
                <a16:creationId xmlns:a16="http://schemas.microsoft.com/office/drawing/2014/main" id="{9BBB5757-5277-4AC5-8E2C-46B13387B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3643"/>
            <a:ext cx="7503637" cy="949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TextBox 10">
            <a:extLst>
              <a:ext uri="{FF2B5EF4-FFF2-40B4-BE49-F238E27FC236}">
                <a16:creationId xmlns:a16="http://schemas.microsoft.com/office/drawing/2014/main" id="{92CE0C08-F7A4-43AF-B690-60CC037729A1}"/>
              </a:ext>
            </a:extLst>
          </p:cNvPr>
          <p:cNvSpPr txBox="1"/>
          <p:nvPr/>
        </p:nvSpPr>
        <p:spPr>
          <a:xfrm>
            <a:off x="11532781" y="6521302"/>
            <a:ext cx="545805" cy="369332"/>
          </a:xfrm>
          <a:prstGeom prst="rect">
            <a:avLst/>
          </a:prstGeom>
          <a:noFill/>
        </p:spPr>
        <p:txBody>
          <a:bodyPr wrap="square" rtlCol="0">
            <a:spAutoFit/>
          </a:bodyPr>
          <a:lstStyle/>
          <a:p>
            <a:r>
              <a:rPr lang="en-US" dirty="0"/>
              <a:t>10</a:t>
            </a:r>
          </a:p>
        </p:txBody>
      </p:sp>
    </p:spTree>
    <p:extLst>
      <p:ext uri="{BB962C8B-B14F-4D97-AF65-F5344CB8AC3E}">
        <p14:creationId xmlns:p14="http://schemas.microsoft.com/office/powerpoint/2010/main" val="11102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0E676-4FC3-4941-8AAD-C5D1B51C12BA}"/>
              </a:ext>
            </a:extLst>
          </p:cNvPr>
          <p:cNvSpPr>
            <a:spLocks noGrp="1"/>
          </p:cNvSpPr>
          <p:nvPr>
            <p:ph type="title"/>
          </p:nvPr>
        </p:nvSpPr>
        <p:spPr>
          <a:xfrm>
            <a:off x="581192" y="702156"/>
            <a:ext cx="11029616" cy="833682"/>
          </a:xfrm>
        </p:spPr>
        <p:txBody>
          <a:bodyPr anchor="b">
            <a:normAutofit/>
          </a:bodyPr>
          <a:lstStyle/>
          <a:p>
            <a:pPr algn="ctr"/>
            <a:r>
              <a:rPr lang="en-US" sz="4000">
                <a:solidFill>
                  <a:srgbClr val="FFFFFF"/>
                </a:solidFill>
                <a:latin typeface="Arial" panose="020B0604020202020204" pitchFamily="34" charset="0"/>
                <a:cs typeface="Arial" panose="020B0604020202020204" pitchFamily="34" charset="0"/>
              </a:rPr>
              <a:t>Mission Statement</a:t>
            </a:r>
            <a:endParaRPr lang="en-US" sz="4000" dirty="0">
              <a:solidFill>
                <a:srgbClr val="FFFFFF"/>
              </a:solidFill>
            </a:endParaRPr>
          </a:p>
        </p:txBody>
      </p:sp>
      <p:sp>
        <p:nvSpPr>
          <p:cNvPr id="3" name="Content Placeholder 2">
            <a:extLst>
              <a:ext uri="{FF2B5EF4-FFF2-40B4-BE49-F238E27FC236}">
                <a16:creationId xmlns:a16="http://schemas.microsoft.com/office/drawing/2014/main" id="{3D0DEEE1-76D1-40A7-B02D-40A46FA81034}"/>
              </a:ext>
            </a:extLst>
          </p:cNvPr>
          <p:cNvSpPr>
            <a:spLocks noGrp="1"/>
          </p:cNvSpPr>
          <p:nvPr>
            <p:ph idx="1"/>
          </p:nvPr>
        </p:nvSpPr>
        <p:spPr>
          <a:xfrm>
            <a:off x="407504" y="1898374"/>
            <a:ext cx="11390244" cy="4959626"/>
          </a:xfrm>
        </p:spPr>
        <p:txBody>
          <a:bodyPr anchor="ctr">
            <a:normAutofit/>
          </a:bodyPr>
          <a:lstStyle/>
          <a:p>
            <a:pPr marL="0" indent="0" algn="just">
              <a:buNone/>
            </a:pPr>
            <a:r>
              <a:rPr lang="en-US" sz="3600" dirty="0">
                <a:latin typeface="Arial" panose="020B0604020202020204" pitchFamily="34" charset="0"/>
                <a:cs typeface="Arial" panose="020B0604020202020204" pitchFamily="34" charset="0"/>
              </a:rPr>
              <a:t>As the judicial branch of government, it is our mission to administer fair and impartial justice. We are committed to providing efficient, accurate, consistent and accessible services</a:t>
            </a:r>
            <a:r>
              <a:rPr lang="en-US" sz="360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endParaRPr lang="en-US" sz="2000" dirty="0"/>
          </a:p>
        </p:txBody>
      </p:sp>
      <p:sp>
        <p:nvSpPr>
          <p:cNvPr id="4" name="TextBox 3">
            <a:extLst>
              <a:ext uri="{FF2B5EF4-FFF2-40B4-BE49-F238E27FC236}">
                <a16:creationId xmlns:a16="http://schemas.microsoft.com/office/drawing/2014/main" id="{6B15F05B-D897-4618-A9BB-9BA5E315D18F}"/>
              </a:ext>
            </a:extLst>
          </p:cNvPr>
          <p:cNvSpPr txBox="1"/>
          <p:nvPr/>
        </p:nvSpPr>
        <p:spPr>
          <a:xfrm>
            <a:off x="11532781" y="6521302"/>
            <a:ext cx="545805"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205741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79A9-BE87-4A4C-B812-A96C93951ADB}"/>
              </a:ext>
            </a:extLst>
          </p:cNvPr>
          <p:cNvSpPr>
            <a:spLocks noGrp="1"/>
          </p:cNvSpPr>
          <p:nvPr>
            <p:ph type="title"/>
          </p:nvPr>
        </p:nvSpPr>
        <p:spPr>
          <a:xfrm>
            <a:off x="581192" y="702156"/>
            <a:ext cx="11029616" cy="741633"/>
          </a:xfrm>
        </p:spPr>
        <p:txBody>
          <a:bodyPr>
            <a:normAutofit/>
          </a:bodyPr>
          <a:lstStyle/>
          <a:p>
            <a:pPr algn="ctr"/>
            <a:r>
              <a:rPr lang="en-US" sz="4000" dirty="0">
                <a:latin typeface="Arial" panose="020B0604020202020204" pitchFamily="34" charset="0"/>
                <a:cs typeface="Arial" panose="020B0604020202020204" pitchFamily="34" charset="0"/>
              </a:rPr>
              <a:t>FINANCIAL SUMMARY</a:t>
            </a:r>
          </a:p>
        </p:txBody>
      </p:sp>
      <p:graphicFrame>
        <p:nvGraphicFramePr>
          <p:cNvPr id="4" name="Table 4">
            <a:extLst>
              <a:ext uri="{FF2B5EF4-FFF2-40B4-BE49-F238E27FC236}">
                <a16:creationId xmlns:a16="http://schemas.microsoft.com/office/drawing/2014/main" id="{1B0F55D4-D30B-4EC8-9720-1B1F297D1631}"/>
              </a:ext>
            </a:extLst>
          </p:cNvPr>
          <p:cNvGraphicFramePr>
            <a:graphicFrameLocks noGrp="1"/>
          </p:cNvGraphicFramePr>
          <p:nvPr>
            <p:ph idx="1"/>
            <p:extLst>
              <p:ext uri="{D42A27DB-BD31-4B8C-83A1-F6EECF244321}">
                <p14:modId xmlns:p14="http://schemas.microsoft.com/office/powerpoint/2010/main" val="1252606033"/>
              </p:ext>
            </p:extLst>
          </p:nvPr>
        </p:nvGraphicFramePr>
        <p:xfrm>
          <a:off x="442762" y="1715957"/>
          <a:ext cx="11328937" cy="4498072"/>
        </p:xfrm>
        <a:graphic>
          <a:graphicData uri="http://schemas.openxmlformats.org/drawingml/2006/table">
            <a:tbl>
              <a:tblPr firstRow="1" bandRow="1">
                <a:tableStyleId>{5C22544A-7EE6-4342-B048-85BDC9FD1C3A}</a:tableStyleId>
              </a:tblPr>
              <a:tblGrid>
                <a:gridCol w="3301465">
                  <a:extLst>
                    <a:ext uri="{9D8B030D-6E8A-4147-A177-3AD203B41FA5}">
                      <a16:colId xmlns:a16="http://schemas.microsoft.com/office/drawing/2014/main" val="262764108"/>
                    </a:ext>
                  </a:extLst>
                </a:gridCol>
                <a:gridCol w="1828800">
                  <a:extLst>
                    <a:ext uri="{9D8B030D-6E8A-4147-A177-3AD203B41FA5}">
                      <a16:colId xmlns:a16="http://schemas.microsoft.com/office/drawing/2014/main" val="415226765"/>
                    </a:ext>
                  </a:extLst>
                </a:gridCol>
                <a:gridCol w="1982805">
                  <a:extLst>
                    <a:ext uri="{9D8B030D-6E8A-4147-A177-3AD203B41FA5}">
                      <a16:colId xmlns:a16="http://schemas.microsoft.com/office/drawing/2014/main" val="2837247759"/>
                    </a:ext>
                  </a:extLst>
                </a:gridCol>
                <a:gridCol w="2107932">
                  <a:extLst>
                    <a:ext uri="{9D8B030D-6E8A-4147-A177-3AD203B41FA5}">
                      <a16:colId xmlns:a16="http://schemas.microsoft.com/office/drawing/2014/main" val="1521069050"/>
                    </a:ext>
                  </a:extLst>
                </a:gridCol>
                <a:gridCol w="2107935">
                  <a:extLst>
                    <a:ext uri="{9D8B030D-6E8A-4147-A177-3AD203B41FA5}">
                      <a16:colId xmlns:a16="http://schemas.microsoft.com/office/drawing/2014/main" val="652044395"/>
                    </a:ext>
                  </a:extLst>
                </a:gridCol>
              </a:tblGrid>
              <a:tr h="745415">
                <a:tc>
                  <a:txBody>
                    <a:bodyPr/>
                    <a:lstStyle/>
                    <a:p>
                      <a:endParaRPr lang="en-US" dirty="0"/>
                    </a:p>
                  </a:txBody>
                  <a:tcPr/>
                </a:tc>
                <a:tc>
                  <a:txBody>
                    <a:bodyPr/>
                    <a:lstStyle/>
                    <a:p>
                      <a:pPr algn="ctr"/>
                      <a:r>
                        <a:rPr lang="en-US" dirty="0">
                          <a:latin typeface="Arial" panose="020B0604020202020204" pitchFamily="34" charset="0"/>
                          <a:cs typeface="Arial" panose="020B0604020202020204" pitchFamily="34" charset="0"/>
                        </a:rPr>
                        <a:t>FY 19/20  YEAR END </a:t>
                      </a:r>
                    </a:p>
                    <a:p>
                      <a:pPr algn="ctr"/>
                      <a:r>
                        <a:rPr lang="en-US" dirty="0">
                          <a:latin typeface="Arial" panose="020B0604020202020204" pitchFamily="34" charset="0"/>
                          <a:cs typeface="Arial" panose="020B0604020202020204" pitchFamily="34" charset="0"/>
                        </a:rPr>
                        <a:t>ACTUALS</a:t>
                      </a:r>
                    </a:p>
                  </a:txBody>
                  <a:tcPr/>
                </a:tc>
                <a:tc>
                  <a:txBody>
                    <a:bodyPr/>
                    <a:lstStyle/>
                    <a:p>
                      <a:pPr algn="ctr"/>
                      <a:r>
                        <a:rPr lang="en-US" dirty="0">
                          <a:latin typeface="Arial" panose="020B0604020202020204" pitchFamily="34" charset="0"/>
                          <a:cs typeface="Arial" panose="020B0604020202020204" pitchFamily="34" charset="0"/>
                        </a:rPr>
                        <a:t>FY 20/21</a:t>
                      </a:r>
                    </a:p>
                    <a:p>
                      <a:pPr algn="ctr"/>
                      <a:r>
                        <a:rPr lang="en-US" dirty="0">
                          <a:latin typeface="Arial" panose="020B0604020202020204" pitchFamily="34" charset="0"/>
                          <a:cs typeface="Arial" panose="020B0604020202020204" pitchFamily="34" charset="0"/>
                        </a:rPr>
                        <a:t>REVISED BUDGET</a:t>
                      </a:r>
                    </a:p>
                  </a:txBody>
                  <a:tcPr/>
                </a:tc>
                <a:tc>
                  <a:txBody>
                    <a:bodyPr/>
                    <a:lstStyle/>
                    <a:p>
                      <a:pPr algn="ctr"/>
                      <a:r>
                        <a:rPr lang="en-US" dirty="0">
                          <a:latin typeface="Arial" panose="020B0604020202020204" pitchFamily="34" charset="0"/>
                          <a:cs typeface="Arial" panose="020B0604020202020204" pitchFamily="34" charset="0"/>
                        </a:rPr>
                        <a:t>FY 20/21 </a:t>
                      </a:r>
                    </a:p>
                    <a:p>
                      <a:pPr algn="ctr"/>
                      <a:r>
                        <a:rPr lang="en-US" dirty="0">
                          <a:latin typeface="Arial" panose="020B0604020202020204" pitchFamily="34" charset="0"/>
                          <a:cs typeface="Arial" panose="020B0604020202020204" pitchFamily="34" charset="0"/>
                        </a:rPr>
                        <a:t>YEAR END ESTIMATE</a:t>
                      </a:r>
                    </a:p>
                  </a:txBody>
                  <a:tcPr/>
                </a:tc>
                <a:tc>
                  <a:txBody>
                    <a:bodyPr/>
                    <a:lstStyle/>
                    <a:p>
                      <a:pPr algn="ctr"/>
                      <a:r>
                        <a:rPr lang="en-US" dirty="0">
                          <a:latin typeface="Arial" panose="020B0604020202020204" pitchFamily="34" charset="0"/>
                          <a:cs typeface="Arial" panose="020B0604020202020204" pitchFamily="34" charset="0"/>
                        </a:rPr>
                        <a:t>FY 21/22</a:t>
                      </a:r>
                    </a:p>
                    <a:p>
                      <a:pPr algn="ctr"/>
                      <a:r>
                        <a:rPr lang="en-US" dirty="0">
                          <a:latin typeface="Arial" panose="020B0604020202020204" pitchFamily="34" charset="0"/>
                          <a:cs typeface="Arial" panose="020B0604020202020204" pitchFamily="34" charset="0"/>
                        </a:rPr>
                        <a:t>PROPOSED BUDGET</a:t>
                      </a:r>
                    </a:p>
                  </a:txBody>
                  <a:tcPr/>
                </a:tc>
                <a:extLst>
                  <a:ext uri="{0D108BD9-81ED-4DB2-BD59-A6C34878D82A}">
                    <a16:rowId xmlns:a16="http://schemas.microsoft.com/office/drawing/2014/main" val="301703087"/>
                  </a:ext>
                </a:extLst>
              </a:tr>
              <a:tr h="370585">
                <a:tc>
                  <a:txBody>
                    <a:bodyPr/>
                    <a:lstStyle/>
                    <a:p>
                      <a:r>
                        <a:rPr lang="en-US" b="1" dirty="0">
                          <a:latin typeface="Arial" panose="020B0604020202020204" pitchFamily="34" charset="0"/>
                          <a:cs typeface="Arial" panose="020B0604020202020204" pitchFamily="34" charset="0"/>
                        </a:rPr>
                        <a:t>Expenditures</a:t>
                      </a:r>
                    </a:p>
                  </a:txBody>
                  <a:tcPr/>
                </a:tc>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02656673"/>
                  </a:ext>
                </a:extLst>
              </a:tr>
              <a:tr h="370585">
                <a:tc>
                  <a:txBody>
                    <a:bodyPr/>
                    <a:lstStyle/>
                    <a:p>
                      <a:pPr lvl="1"/>
                      <a:r>
                        <a:rPr lang="en-US" dirty="0">
                          <a:latin typeface="Arial" panose="020B0604020202020204" pitchFamily="34" charset="0"/>
                          <a:cs typeface="Arial" panose="020B0604020202020204" pitchFamily="34" charset="0"/>
                        </a:rPr>
                        <a:t>Court Operations</a:t>
                      </a:r>
                    </a:p>
                  </a:txBody>
                  <a:tcPr/>
                </a:tc>
                <a:tc>
                  <a:txBody>
                    <a:bodyPr/>
                    <a:lstStyle/>
                    <a:p>
                      <a:r>
                        <a:rPr lang="en-US" dirty="0">
                          <a:latin typeface="Arial" panose="020B0604020202020204" pitchFamily="34" charset="0"/>
                          <a:cs typeface="Arial" panose="020B0604020202020204" pitchFamily="34" charset="0"/>
                        </a:rPr>
                        <a:t>$4,898,048</a:t>
                      </a:r>
                    </a:p>
                  </a:txBody>
                  <a:tcPr/>
                </a:tc>
                <a:tc>
                  <a:txBody>
                    <a:bodyPr/>
                    <a:lstStyle/>
                    <a:p>
                      <a:r>
                        <a:rPr lang="en-US" dirty="0">
                          <a:latin typeface="Arial" panose="020B0604020202020204" pitchFamily="34" charset="0"/>
                          <a:cs typeface="Arial" panose="020B0604020202020204" pitchFamily="34" charset="0"/>
                        </a:rPr>
                        <a:t>$  6,255,751</a:t>
                      </a:r>
                    </a:p>
                  </a:txBody>
                  <a:tcPr/>
                </a:tc>
                <a:tc>
                  <a:txBody>
                    <a:bodyPr/>
                    <a:lstStyle/>
                    <a:p>
                      <a:r>
                        <a:rPr lang="en-US" dirty="0">
                          <a:latin typeface="Arial" panose="020B0604020202020204" pitchFamily="34" charset="0"/>
                          <a:cs typeface="Arial" panose="020B0604020202020204" pitchFamily="34" charset="0"/>
                        </a:rPr>
                        <a:t>$4,335,040</a:t>
                      </a:r>
                    </a:p>
                  </a:txBody>
                  <a:tcPr/>
                </a:tc>
                <a:tc>
                  <a:txBody>
                    <a:bodyPr/>
                    <a:lstStyle/>
                    <a:p>
                      <a:r>
                        <a:rPr lang="en-US" dirty="0">
                          <a:latin typeface="Arial" panose="020B0604020202020204" pitchFamily="34" charset="0"/>
                          <a:cs typeface="Arial" panose="020B0604020202020204" pitchFamily="34" charset="0"/>
                        </a:rPr>
                        <a:t>$5,806,931</a:t>
                      </a:r>
                    </a:p>
                  </a:txBody>
                  <a:tcPr/>
                </a:tc>
                <a:extLst>
                  <a:ext uri="{0D108BD9-81ED-4DB2-BD59-A6C34878D82A}">
                    <a16:rowId xmlns:a16="http://schemas.microsoft.com/office/drawing/2014/main" val="968718656"/>
                  </a:ext>
                </a:extLst>
              </a:tr>
              <a:tr h="422260">
                <a:tc>
                  <a:txBody>
                    <a:bodyPr/>
                    <a:lstStyle/>
                    <a:p>
                      <a:pPr lvl="1"/>
                      <a:r>
                        <a:rPr lang="en-US" dirty="0">
                          <a:latin typeface="Arial" panose="020B0604020202020204" pitchFamily="34" charset="0"/>
                          <a:cs typeface="Arial" panose="020B0604020202020204" pitchFamily="34" charset="0"/>
                        </a:rPr>
                        <a:t>Business Operations</a:t>
                      </a:r>
                    </a:p>
                  </a:txBody>
                  <a:tcPr/>
                </a:tc>
                <a:tc>
                  <a:txBody>
                    <a:bodyPr/>
                    <a:lstStyle/>
                    <a:p>
                      <a:r>
                        <a:rPr lang="en-US" dirty="0">
                          <a:latin typeface="Arial" panose="020B0604020202020204" pitchFamily="34" charset="0"/>
                          <a:cs typeface="Arial" panose="020B0604020202020204" pitchFamily="34" charset="0"/>
                        </a:rPr>
                        <a:t>$3,402,445</a:t>
                      </a:r>
                    </a:p>
                  </a:txBody>
                  <a:tcPr/>
                </a:tc>
                <a:tc>
                  <a:txBody>
                    <a:bodyPr/>
                    <a:lstStyle/>
                    <a:p>
                      <a:r>
                        <a:rPr lang="en-US" dirty="0">
                          <a:latin typeface="Arial" panose="020B0604020202020204" pitchFamily="34" charset="0"/>
                          <a:cs typeface="Arial" panose="020B0604020202020204" pitchFamily="34" charset="0"/>
                        </a:rPr>
                        <a:t>$  3,871,086</a:t>
                      </a:r>
                    </a:p>
                  </a:txBody>
                  <a:tcPr/>
                </a:tc>
                <a:tc>
                  <a:txBody>
                    <a:bodyPr/>
                    <a:lstStyle/>
                    <a:p>
                      <a:r>
                        <a:rPr lang="en-US" dirty="0">
                          <a:latin typeface="Arial" panose="020B0604020202020204" pitchFamily="34" charset="0"/>
                          <a:cs typeface="Arial" panose="020B0604020202020204" pitchFamily="34" charset="0"/>
                        </a:rPr>
                        <a:t>$3,824,260</a:t>
                      </a:r>
                    </a:p>
                  </a:txBody>
                  <a:tcPr/>
                </a:tc>
                <a:tc>
                  <a:txBody>
                    <a:bodyPr/>
                    <a:lstStyle/>
                    <a:p>
                      <a:r>
                        <a:rPr lang="en-US" dirty="0">
                          <a:latin typeface="Arial" panose="020B0604020202020204" pitchFamily="34" charset="0"/>
                          <a:cs typeface="Arial" panose="020B0604020202020204" pitchFamily="34" charset="0"/>
                        </a:rPr>
                        <a:t>$3,491,238</a:t>
                      </a:r>
                    </a:p>
                  </a:txBody>
                  <a:tcPr/>
                </a:tc>
                <a:extLst>
                  <a:ext uri="{0D108BD9-81ED-4DB2-BD59-A6C34878D82A}">
                    <a16:rowId xmlns:a16="http://schemas.microsoft.com/office/drawing/2014/main" val="3985316567"/>
                  </a:ext>
                </a:extLst>
              </a:tr>
              <a:tr h="622570">
                <a:tc>
                  <a:txBody>
                    <a:bodyPr/>
                    <a:lstStyle/>
                    <a:p>
                      <a:r>
                        <a:rPr lang="en-US" b="1" dirty="0">
                          <a:latin typeface="Arial" panose="020B0604020202020204" pitchFamily="34" charset="0"/>
                          <a:cs typeface="Arial" panose="020B0604020202020204" pitchFamily="34" charset="0"/>
                        </a:rPr>
                        <a:t>Expenditure Totals:</a:t>
                      </a:r>
                    </a:p>
                  </a:txBody>
                  <a:tcPr/>
                </a:tc>
                <a:tc>
                  <a:txBody>
                    <a:bodyPr/>
                    <a:lstStyle/>
                    <a:p>
                      <a:r>
                        <a:rPr lang="en-US" b="1" dirty="0">
                          <a:latin typeface="Arial" panose="020B0604020202020204" pitchFamily="34" charset="0"/>
                          <a:cs typeface="Arial" panose="020B0604020202020204" pitchFamily="34" charset="0"/>
                        </a:rPr>
                        <a:t>$8,300,493</a:t>
                      </a:r>
                    </a:p>
                  </a:txBody>
                  <a:tcPr/>
                </a:tc>
                <a:tc>
                  <a:txBody>
                    <a:bodyPr/>
                    <a:lstStyle/>
                    <a:p>
                      <a:r>
                        <a:rPr lang="en-US" b="1" dirty="0">
                          <a:latin typeface="Arial" panose="020B0604020202020204" pitchFamily="34" charset="0"/>
                          <a:cs typeface="Arial" panose="020B0604020202020204" pitchFamily="34" charset="0"/>
                        </a:rPr>
                        <a:t>$10,126,837</a:t>
                      </a:r>
                    </a:p>
                  </a:txBody>
                  <a:tcPr/>
                </a:tc>
                <a:tc>
                  <a:txBody>
                    <a:bodyPr/>
                    <a:lstStyle/>
                    <a:p>
                      <a:r>
                        <a:rPr lang="en-US" b="1" dirty="0">
                          <a:latin typeface="Arial" panose="020B0604020202020204" pitchFamily="34" charset="0"/>
                          <a:cs typeface="Arial" panose="020B0604020202020204" pitchFamily="34" charset="0"/>
                        </a:rPr>
                        <a:t>$8,159,300</a:t>
                      </a:r>
                    </a:p>
                  </a:txBody>
                  <a:tcPr/>
                </a:tc>
                <a:tc>
                  <a:txBody>
                    <a:bodyPr/>
                    <a:lstStyle/>
                    <a:p>
                      <a:r>
                        <a:rPr lang="en-US" b="1" dirty="0">
                          <a:latin typeface="Arial" panose="020B0604020202020204" pitchFamily="34" charset="0"/>
                          <a:cs typeface="Arial" panose="020B0604020202020204" pitchFamily="34" charset="0"/>
                        </a:rPr>
                        <a:t>$9,298,169</a:t>
                      </a:r>
                    </a:p>
                  </a:txBody>
                  <a:tcPr/>
                </a:tc>
                <a:extLst>
                  <a:ext uri="{0D108BD9-81ED-4DB2-BD59-A6C34878D82A}">
                    <a16:rowId xmlns:a16="http://schemas.microsoft.com/office/drawing/2014/main" val="1136065243"/>
                  </a:ext>
                </a:extLst>
              </a:tr>
              <a:tr h="370585">
                <a:tc>
                  <a:txBody>
                    <a:bodyPr/>
                    <a:lstStyle/>
                    <a:p>
                      <a:r>
                        <a:rPr lang="en-US" b="1" dirty="0">
                          <a:latin typeface="Arial" panose="020B0604020202020204" pitchFamily="34" charset="0"/>
                          <a:cs typeface="Arial" panose="020B0604020202020204" pitchFamily="34" charset="0"/>
                        </a:rPr>
                        <a:t>Revenues</a:t>
                      </a: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91587376"/>
                  </a:ext>
                </a:extLst>
              </a:tr>
              <a:tr h="370585">
                <a:tc>
                  <a:txBody>
                    <a:bodyPr/>
                    <a:lstStyle/>
                    <a:p>
                      <a:pPr lvl="1"/>
                      <a:r>
                        <a:rPr lang="en-US" dirty="0">
                          <a:latin typeface="Arial" panose="020B0604020202020204" pitchFamily="34" charset="0"/>
                          <a:cs typeface="Arial" panose="020B0604020202020204" pitchFamily="34" charset="0"/>
                        </a:rPr>
                        <a:t>Court Operations</a:t>
                      </a:r>
                    </a:p>
                  </a:txBody>
                  <a:tcPr/>
                </a:tc>
                <a:tc>
                  <a:txBody>
                    <a:bodyPr/>
                    <a:lstStyle/>
                    <a:p>
                      <a:r>
                        <a:rPr lang="en-US" dirty="0">
                          <a:latin typeface="Arial" panose="020B0604020202020204" pitchFamily="34" charset="0"/>
                          <a:cs typeface="Arial" panose="020B0604020202020204" pitchFamily="34" charset="0"/>
                        </a:rPr>
                        <a:t>$     96,504</a:t>
                      </a:r>
                    </a:p>
                  </a:txBody>
                  <a:tcPr/>
                </a:tc>
                <a:tc>
                  <a:txBody>
                    <a:bodyPr/>
                    <a:lstStyle/>
                    <a:p>
                      <a:pPr algn="l"/>
                      <a:r>
                        <a:rPr lang="en-US" dirty="0">
                          <a:latin typeface="Arial" panose="020B0604020202020204" pitchFamily="34" charset="0"/>
                          <a:cs typeface="Arial" panose="020B0604020202020204" pitchFamily="34" charset="0"/>
                        </a:rPr>
                        <a:t>$    60,000</a:t>
                      </a:r>
                    </a:p>
                  </a:txBody>
                  <a:tcPr/>
                </a:tc>
                <a:tc>
                  <a:txBody>
                    <a:bodyPr/>
                    <a:lstStyle/>
                    <a:p>
                      <a:pPr algn="l"/>
                      <a:r>
                        <a:rPr lang="en-US" dirty="0">
                          <a:latin typeface="Arial" panose="020B0604020202020204" pitchFamily="34" charset="0"/>
                          <a:cs typeface="Arial" panose="020B0604020202020204" pitchFamily="34" charset="0"/>
                        </a:rPr>
                        <a:t>$     60,000</a:t>
                      </a:r>
                    </a:p>
                  </a:txBody>
                  <a:tcPr/>
                </a:tc>
                <a:tc>
                  <a:txBody>
                    <a:bodyPr/>
                    <a:lstStyle/>
                    <a:p>
                      <a:pPr algn="l"/>
                      <a:r>
                        <a:rPr lang="en-US" dirty="0">
                          <a:latin typeface="Arial" panose="020B0604020202020204" pitchFamily="34" charset="0"/>
                          <a:cs typeface="Arial" panose="020B0604020202020204" pitchFamily="34" charset="0"/>
                        </a:rPr>
                        <a:t>$     60,000</a:t>
                      </a:r>
                    </a:p>
                  </a:txBody>
                  <a:tcPr/>
                </a:tc>
                <a:extLst>
                  <a:ext uri="{0D108BD9-81ED-4DB2-BD59-A6C34878D82A}">
                    <a16:rowId xmlns:a16="http://schemas.microsoft.com/office/drawing/2014/main" val="322690866"/>
                  </a:ext>
                </a:extLst>
              </a:tr>
              <a:tr h="416422">
                <a:tc>
                  <a:txBody>
                    <a:bodyPr/>
                    <a:lstStyle/>
                    <a:p>
                      <a:pPr lvl="1"/>
                      <a:r>
                        <a:rPr lang="en-US" dirty="0">
                          <a:latin typeface="Arial" panose="020B0604020202020204" pitchFamily="34" charset="0"/>
                          <a:cs typeface="Arial" panose="020B0604020202020204" pitchFamily="34" charset="0"/>
                        </a:rPr>
                        <a:t>Business Operations</a:t>
                      </a:r>
                    </a:p>
                  </a:txBody>
                  <a:tcPr/>
                </a:tc>
                <a:tc>
                  <a:txBody>
                    <a:bodyPr/>
                    <a:lstStyle/>
                    <a:p>
                      <a:r>
                        <a:rPr lang="en-US" dirty="0">
                          <a:latin typeface="Arial" panose="020B0604020202020204" pitchFamily="34" charset="0"/>
                          <a:cs typeface="Arial" panose="020B0604020202020204" pitchFamily="34" charset="0"/>
                        </a:rPr>
                        <a:t>$6,944,823</a:t>
                      </a:r>
                    </a:p>
                  </a:txBody>
                  <a:tcPr/>
                </a:tc>
                <a:tc>
                  <a:txBody>
                    <a:bodyPr/>
                    <a:lstStyle/>
                    <a:p>
                      <a:r>
                        <a:rPr lang="en-US" dirty="0">
                          <a:latin typeface="Arial" panose="020B0604020202020204" pitchFamily="34" charset="0"/>
                          <a:cs typeface="Arial" panose="020B0604020202020204" pitchFamily="34" charset="0"/>
                        </a:rPr>
                        <a:t>$8,002,555</a:t>
                      </a:r>
                    </a:p>
                  </a:txBody>
                  <a:tcPr/>
                </a:tc>
                <a:tc>
                  <a:txBody>
                    <a:bodyPr/>
                    <a:lstStyle/>
                    <a:p>
                      <a:r>
                        <a:rPr lang="en-US" dirty="0">
                          <a:latin typeface="Arial" panose="020B0604020202020204" pitchFamily="34" charset="0"/>
                          <a:cs typeface="Arial" panose="020B0604020202020204" pitchFamily="34" charset="0"/>
                        </a:rPr>
                        <a:t>$6,091,669</a:t>
                      </a:r>
                    </a:p>
                  </a:txBody>
                  <a:tcPr/>
                </a:tc>
                <a:tc>
                  <a:txBody>
                    <a:bodyPr/>
                    <a:lstStyle/>
                    <a:p>
                      <a:r>
                        <a:rPr lang="en-US">
                          <a:latin typeface="Arial" panose="020B0604020202020204" pitchFamily="34" charset="0"/>
                          <a:cs typeface="Arial" panose="020B0604020202020204" pitchFamily="34" charset="0"/>
                        </a:rPr>
                        <a:t>$7,584,055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0139889"/>
                  </a:ext>
                </a:extLst>
              </a:tr>
              <a:tr h="620470">
                <a:tc>
                  <a:txBody>
                    <a:bodyPr/>
                    <a:lstStyle/>
                    <a:p>
                      <a:pPr lvl="0"/>
                      <a:r>
                        <a:rPr lang="en-US" b="1" dirty="0">
                          <a:latin typeface="Arial" panose="020B0604020202020204" pitchFamily="34" charset="0"/>
                          <a:cs typeface="Arial" panose="020B0604020202020204" pitchFamily="34" charset="0"/>
                        </a:rPr>
                        <a:t>Revenue Totals:</a:t>
                      </a:r>
                    </a:p>
                    <a:p>
                      <a:pPr lvl="1"/>
                      <a:endParaRPr lang="en-US" dirty="0">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$7,041,327</a:t>
                      </a:r>
                    </a:p>
                  </a:txBody>
                  <a:tcPr/>
                </a:tc>
                <a:tc>
                  <a:txBody>
                    <a:bodyPr/>
                    <a:lstStyle/>
                    <a:p>
                      <a:r>
                        <a:rPr lang="en-US" b="1" dirty="0">
                          <a:latin typeface="Arial" panose="020B0604020202020204" pitchFamily="34" charset="0"/>
                          <a:cs typeface="Arial" panose="020B0604020202020204" pitchFamily="34" charset="0"/>
                        </a:rPr>
                        <a:t>$8,062,555</a:t>
                      </a:r>
                    </a:p>
                    <a:p>
                      <a:endParaRPr lang="en-US" b="1" dirty="0">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$6,091,669</a:t>
                      </a:r>
                    </a:p>
                    <a:p>
                      <a:endParaRPr lang="en-US" b="1" dirty="0">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$7,644,055</a:t>
                      </a:r>
                    </a:p>
                    <a:p>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5179938"/>
                  </a:ext>
                </a:extLst>
              </a:tr>
            </a:tbl>
          </a:graphicData>
        </a:graphic>
      </p:graphicFrame>
      <p:sp>
        <p:nvSpPr>
          <p:cNvPr id="5" name="TextBox 4">
            <a:extLst>
              <a:ext uri="{FF2B5EF4-FFF2-40B4-BE49-F238E27FC236}">
                <a16:creationId xmlns:a16="http://schemas.microsoft.com/office/drawing/2014/main" id="{63D5AA8F-2B2F-498B-9CC2-6C0A2E055A11}"/>
              </a:ext>
            </a:extLst>
          </p:cNvPr>
          <p:cNvSpPr txBox="1"/>
          <p:nvPr/>
        </p:nvSpPr>
        <p:spPr>
          <a:xfrm>
            <a:off x="11532781" y="6521302"/>
            <a:ext cx="545805"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295878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E37-3A9D-43B4-AD6A-D4F5C83C5996}"/>
              </a:ext>
            </a:extLst>
          </p:cNvPr>
          <p:cNvSpPr>
            <a:spLocks noGrp="1"/>
          </p:cNvSpPr>
          <p:nvPr>
            <p:ph type="title"/>
          </p:nvPr>
        </p:nvSpPr>
        <p:spPr>
          <a:xfrm>
            <a:off x="581192" y="702156"/>
            <a:ext cx="11029616" cy="895825"/>
          </a:xfrm>
        </p:spPr>
        <p:txBody>
          <a:bodyPr>
            <a:normAutofit/>
          </a:bodyPr>
          <a:lstStyle/>
          <a:p>
            <a:pPr algn="ctr"/>
            <a:r>
              <a:rPr lang="en-US" sz="4000" dirty="0">
                <a:solidFill>
                  <a:srgbClr val="FFFEFF"/>
                </a:solidFill>
                <a:latin typeface="Arial" panose="020B0604020202020204" pitchFamily="34" charset="0"/>
                <a:cs typeface="Arial" panose="020B0604020202020204" pitchFamily="34" charset="0"/>
              </a:rPr>
              <a:t>Significant Changes for FY 21/22</a:t>
            </a:r>
          </a:p>
        </p:txBody>
      </p:sp>
      <p:graphicFrame>
        <p:nvGraphicFramePr>
          <p:cNvPr id="5" name="Content Placeholder 2">
            <a:extLst>
              <a:ext uri="{FF2B5EF4-FFF2-40B4-BE49-F238E27FC236}">
                <a16:creationId xmlns:a16="http://schemas.microsoft.com/office/drawing/2014/main" id="{DBEA1531-7694-4003-9294-4930C24F1E41}"/>
              </a:ext>
            </a:extLst>
          </p:cNvPr>
          <p:cNvGraphicFramePr>
            <a:graphicFrameLocks noGrp="1"/>
          </p:cNvGraphicFramePr>
          <p:nvPr>
            <p:ph idx="1"/>
            <p:extLst>
              <p:ext uri="{D42A27DB-BD31-4B8C-83A1-F6EECF244321}">
                <p14:modId xmlns:p14="http://schemas.microsoft.com/office/powerpoint/2010/main" val="62778521"/>
              </p:ext>
            </p:extLst>
          </p:nvPr>
        </p:nvGraphicFramePr>
        <p:xfrm>
          <a:off x="581025" y="2181225"/>
          <a:ext cx="11029950" cy="40775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0C917DF8-63F2-4CE7-9978-C7F09C8BF407}"/>
              </a:ext>
            </a:extLst>
          </p:cNvPr>
          <p:cNvSpPr txBox="1"/>
          <p:nvPr/>
        </p:nvSpPr>
        <p:spPr>
          <a:xfrm>
            <a:off x="11532781" y="6521302"/>
            <a:ext cx="545805"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3081128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A4F97-5B5F-4E7F-A32D-BA845A194207}"/>
              </a:ext>
            </a:extLst>
          </p:cNvPr>
          <p:cNvSpPr>
            <a:spLocks noGrp="1"/>
          </p:cNvSpPr>
          <p:nvPr>
            <p:ph type="title"/>
          </p:nvPr>
        </p:nvSpPr>
        <p:spPr>
          <a:xfrm>
            <a:off x="581192" y="702155"/>
            <a:ext cx="11029616" cy="1176341"/>
          </a:xfrm>
        </p:spPr>
        <p:txBody>
          <a:bodyPr>
            <a:noAutofit/>
          </a:bodyPr>
          <a:lstStyle/>
          <a:p>
            <a:pPr algn="ctr"/>
            <a:r>
              <a:rPr lang="en-US" sz="4000" dirty="0">
                <a:latin typeface="Arial" panose="020B0604020202020204" pitchFamily="34" charset="0"/>
                <a:cs typeface="Arial" panose="020B0604020202020204" pitchFamily="34" charset="0"/>
              </a:rPr>
              <a:t>FINES/FEES AND RESTITUTION ENFORCEMENT (fare)</a:t>
            </a:r>
          </a:p>
        </p:txBody>
      </p:sp>
      <p:sp>
        <p:nvSpPr>
          <p:cNvPr id="3" name="Content Placeholder 2">
            <a:extLst>
              <a:ext uri="{FF2B5EF4-FFF2-40B4-BE49-F238E27FC236}">
                <a16:creationId xmlns:a16="http://schemas.microsoft.com/office/drawing/2014/main" id="{9CB9E1CA-D358-422A-BAD5-9C276FC1772A}"/>
              </a:ext>
            </a:extLst>
          </p:cNvPr>
          <p:cNvSpPr>
            <a:spLocks noGrp="1"/>
          </p:cNvSpPr>
          <p:nvPr>
            <p:ph idx="1"/>
          </p:nvPr>
        </p:nvSpPr>
        <p:spPr>
          <a:xfrm>
            <a:off x="581192" y="1982805"/>
            <a:ext cx="11029615" cy="4620126"/>
          </a:xfrm>
        </p:spPr>
        <p:txBody>
          <a:bodyPr>
            <a:normAutofit/>
          </a:bodyPr>
          <a:lstStyle/>
          <a:p>
            <a:pPr marL="0" indent="0">
              <a:buNone/>
            </a:pPr>
            <a:r>
              <a:rPr lang="en-US" sz="2000" dirty="0">
                <a:latin typeface="Arial" panose="020B0604020202020204" pitchFamily="34" charset="0"/>
                <a:cs typeface="Arial" panose="020B0604020202020204" pitchFamily="34" charset="0"/>
              </a:rPr>
              <a:t>FARE was implemented on February 26, 2021. </a:t>
            </a:r>
          </a:p>
          <a:p>
            <a:pPr lvl="1"/>
            <a:r>
              <a:rPr lang="en-US" sz="1800" dirty="0">
                <a:latin typeface="Arial" panose="020B0604020202020204" pitchFamily="34" charset="0"/>
                <a:cs typeface="Arial" panose="020B0604020202020204" pitchFamily="34" charset="0"/>
              </a:rPr>
              <a:t>Court has not utilized a collection agency for 6 years, since obtaining the new Case Management System (CMS) in 2015.</a:t>
            </a:r>
          </a:p>
          <a:p>
            <a:pPr lvl="1"/>
            <a:r>
              <a:rPr lang="en-US" sz="1800" dirty="0">
                <a:latin typeface="Arial" panose="020B0604020202020204" pitchFamily="34" charset="0"/>
                <a:cs typeface="Arial" panose="020B0604020202020204" pitchFamily="34" charset="0"/>
              </a:rPr>
              <a:t>124,572 backlog cases were sent to FARE.</a:t>
            </a:r>
          </a:p>
          <a:p>
            <a:pPr lvl="1"/>
            <a:r>
              <a:rPr lang="en-US" sz="1800" dirty="0">
                <a:solidFill>
                  <a:schemeClr val="tx1"/>
                </a:solidFill>
                <a:latin typeface="Arial" panose="020B0604020202020204" pitchFamily="34" charset="0"/>
                <a:cs typeface="Arial" panose="020B0604020202020204" pitchFamily="34" charset="0"/>
              </a:rPr>
              <a:t>Potential Enforcement Strategies:</a:t>
            </a:r>
          </a:p>
          <a:p>
            <a:pPr lvl="2"/>
            <a:r>
              <a:rPr lang="en-US" sz="1800" dirty="0">
                <a:solidFill>
                  <a:schemeClr val="tx1"/>
                </a:solidFill>
                <a:latin typeface="Arial" panose="020B0604020202020204" pitchFamily="34" charset="0"/>
                <a:cs typeface="Arial" panose="020B0604020202020204" pitchFamily="34" charset="0"/>
              </a:rPr>
              <a:t>Additional Fees</a:t>
            </a:r>
          </a:p>
          <a:p>
            <a:pPr lvl="2"/>
            <a:r>
              <a:rPr lang="en-US" sz="1800" dirty="0">
                <a:solidFill>
                  <a:schemeClr val="tx1"/>
                </a:solidFill>
                <a:latin typeface="Arial" panose="020B0604020202020204" pitchFamily="34" charset="0"/>
                <a:cs typeface="Arial" panose="020B0604020202020204" pitchFamily="34" charset="0"/>
              </a:rPr>
              <a:t>Delinquency Notices</a:t>
            </a:r>
          </a:p>
          <a:p>
            <a:pPr lvl="2"/>
            <a:r>
              <a:rPr lang="en-US" sz="1800" dirty="0">
                <a:solidFill>
                  <a:schemeClr val="tx1"/>
                </a:solidFill>
                <a:latin typeface="Arial" panose="020B0604020202020204" pitchFamily="34" charset="0"/>
                <a:cs typeface="Arial" panose="020B0604020202020204" pitchFamily="34" charset="0"/>
              </a:rPr>
              <a:t>Vehicle Registration Holds</a:t>
            </a:r>
          </a:p>
          <a:p>
            <a:pPr lvl="2"/>
            <a:r>
              <a:rPr lang="en-US" sz="1800" dirty="0">
                <a:solidFill>
                  <a:schemeClr val="tx1"/>
                </a:solidFill>
                <a:latin typeface="Arial" panose="020B0604020202020204" pitchFamily="34" charset="0"/>
                <a:cs typeface="Arial" panose="020B0604020202020204" pitchFamily="34" charset="0"/>
              </a:rPr>
              <a:t>Intercept Tax Refunds</a:t>
            </a:r>
          </a:p>
          <a:p>
            <a:pPr marL="324000" lvl="1" indent="0">
              <a:buNone/>
            </a:pPr>
            <a:endParaRPr lang="en-US" sz="2000" dirty="0">
              <a:latin typeface="Arial" panose="020B0604020202020204" pitchFamily="34" charset="0"/>
              <a:cs typeface="Arial" panose="020B0604020202020204" pitchFamily="34" charset="0"/>
            </a:endParaRPr>
          </a:p>
          <a:p>
            <a:pPr marL="0" indent="0">
              <a:buNone/>
            </a:pPr>
            <a:endParaRPr lang="en-US" dirty="0"/>
          </a:p>
        </p:txBody>
      </p:sp>
      <p:sp>
        <p:nvSpPr>
          <p:cNvPr id="4" name="TextBox 3">
            <a:extLst>
              <a:ext uri="{FF2B5EF4-FFF2-40B4-BE49-F238E27FC236}">
                <a16:creationId xmlns:a16="http://schemas.microsoft.com/office/drawing/2014/main" id="{ACB01C93-776E-41BD-8BAA-3D62492FB227}"/>
              </a:ext>
            </a:extLst>
          </p:cNvPr>
          <p:cNvSpPr txBox="1"/>
          <p:nvPr/>
        </p:nvSpPr>
        <p:spPr>
          <a:xfrm>
            <a:off x="11532781" y="6521302"/>
            <a:ext cx="545805"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303855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735E-07DE-4BE0-AA28-CD6CF4A3B0E2}"/>
              </a:ext>
            </a:extLst>
          </p:cNvPr>
          <p:cNvSpPr>
            <a:spLocks noGrp="1"/>
          </p:cNvSpPr>
          <p:nvPr>
            <p:ph type="title"/>
          </p:nvPr>
        </p:nvSpPr>
        <p:spPr>
          <a:xfrm>
            <a:off x="581192" y="702154"/>
            <a:ext cx="11029616" cy="1204467"/>
          </a:xfrm>
        </p:spPr>
        <p:txBody>
          <a:bodyPr>
            <a:noAutofit/>
          </a:bodyPr>
          <a:lstStyle/>
          <a:p>
            <a:pPr algn="ctr"/>
            <a:r>
              <a:rPr lang="en-US" sz="4000" dirty="0">
                <a:latin typeface="Arial" panose="020B0604020202020204" pitchFamily="34" charset="0"/>
                <a:cs typeface="Arial" panose="020B0604020202020204" pitchFamily="34" charset="0"/>
              </a:rPr>
              <a:t>Defensive driving school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fee increase</a:t>
            </a:r>
          </a:p>
        </p:txBody>
      </p:sp>
      <p:sp>
        <p:nvSpPr>
          <p:cNvPr id="3" name="Content Placeholder 2">
            <a:extLst>
              <a:ext uri="{FF2B5EF4-FFF2-40B4-BE49-F238E27FC236}">
                <a16:creationId xmlns:a16="http://schemas.microsoft.com/office/drawing/2014/main" id="{983A036F-54FA-4A69-8501-14E1317ABA69}"/>
              </a:ext>
            </a:extLst>
          </p:cNvPr>
          <p:cNvSpPr>
            <a:spLocks noGrp="1"/>
          </p:cNvSpPr>
          <p:nvPr>
            <p:ph idx="1"/>
          </p:nvPr>
        </p:nvSpPr>
        <p:spPr>
          <a:xfrm>
            <a:off x="581192" y="2180496"/>
            <a:ext cx="11029615" cy="3597734"/>
          </a:xfrm>
        </p:spPr>
        <p:txBody>
          <a:bodyPr>
            <a:normAutofit/>
          </a:bodyPr>
          <a:lstStyle/>
          <a:p>
            <a:r>
              <a:rPr lang="en-US" sz="2400" dirty="0">
                <a:latin typeface="Arial" panose="020B0604020202020204" pitchFamily="34" charset="0"/>
                <a:cs typeface="Arial" panose="020B0604020202020204" pitchFamily="34" charset="0"/>
              </a:rPr>
              <a:t>Increase of $10.00 from $120.00 to $130.00 on April 1, 2021.</a:t>
            </a:r>
          </a:p>
          <a:p>
            <a:r>
              <a:rPr lang="en-US" sz="2400" dirty="0">
                <a:latin typeface="Arial" panose="020B0604020202020204" pitchFamily="34" charset="0"/>
                <a:cs typeface="Arial" panose="020B0604020202020204" pitchFamily="34" charset="0"/>
              </a:rPr>
              <a:t>Expected increase in revenue in FY 20/21 and FY 21/22 due to fee increase and filings increase.</a:t>
            </a:r>
          </a:p>
          <a:p>
            <a:r>
              <a:rPr lang="en-US" sz="2400" dirty="0">
                <a:latin typeface="Arial" panose="020B0604020202020204" pitchFamily="34" charset="0"/>
                <a:cs typeface="Arial" panose="020B0604020202020204" pitchFamily="34" charset="0"/>
              </a:rPr>
              <a:t>This revenue goes to the general fund.</a:t>
            </a:r>
            <a:endParaRPr lang="en-US" sz="2400" dirty="0">
              <a:highlight>
                <a:srgbClr val="FFFF00"/>
              </a:highlight>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An additional $10,000+ per month based on the number of cases resolved by Defensive Driving School in FY 19/20</a:t>
            </a:r>
          </a:p>
        </p:txBody>
      </p:sp>
      <p:sp>
        <p:nvSpPr>
          <p:cNvPr id="4" name="TextBox 3">
            <a:extLst>
              <a:ext uri="{FF2B5EF4-FFF2-40B4-BE49-F238E27FC236}">
                <a16:creationId xmlns:a16="http://schemas.microsoft.com/office/drawing/2014/main" id="{A6681597-640F-47F2-B9F3-BB6ACF337F3C}"/>
              </a:ext>
            </a:extLst>
          </p:cNvPr>
          <p:cNvSpPr txBox="1"/>
          <p:nvPr/>
        </p:nvSpPr>
        <p:spPr>
          <a:xfrm>
            <a:off x="11532781" y="6521302"/>
            <a:ext cx="545805"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387153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3D8-F375-4334-A0CF-C79492A0A150}"/>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Community court</a:t>
            </a:r>
          </a:p>
        </p:txBody>
      </p:sp>
      <p:graphicFrame>
        <p:nvGraphicFramePr>
          <p:cNvPr id="7" name="Content Placeholder 16">
            <a:extLst>
              <a:ext uri="{FF2B5EF4-FFF2-40B4-BE49-F238E27FC236}">
                <a16:creationId xmlns:a16="http://schemas.microsoft.com/office/drawing/2014/main" id="{F46DD68D-39CD-4265-BCA8-15FCFB1AA6AB}"/>
              </a:ext>
            </a:extLst>
          </p:cNvPr>
          <p:cNvGraphicFramePr>
            <a:graphicFrameLocks noGrp="1"/>
          </p:cNvGraphicFramePr>
          <p:nvPr>
            <p:ph sz="half" idx="1"/>
            <p:extLst>
              <p:ext uri="{D42A27DB-BD31-4B8C-83A1-F6EECF244321}">
                <p14:modId xmlns:p14="http://schemas.microsoft.com/office/powerpoint/2010/main" val="2159964833"/>
              </p:ext>
            </p:extLst>
          </p:nvPr>
        </p:nvGraphicFramePr>
        <p:xfrm>
          <a:off x="581024" y="2050181"/>
          <a:ext cx="7850707" cy="4494998"/>
        </p:xfrm>
        <a:graphic>
          <a:graphicData uri="http://schemas.openxmlformats.org/drawingml/2006/chart">
            <c:chart xmlns:c="http://schemas.openxmlformats.org/drawingml/2006/chart" xmlns:r="http://schemas.openxmlformats.org/officeDocument/2006/relationships" r:id="rId3"/>
          </a:graphicData>
        </a:graphic>
      </p:graphicFrame>
      <p:pic>
        <p:nvPicPr>
          <p:cNvPr id="10" name="Content Placeholder 9">
            <a:extLst>
              <a:ext uri="{FF2B5EF4-FFF2-40B4-BE49-F238E27FC236}">
                <a16:creationId xmlns:a16="http://schemas.microsoft.com/office/drawing/2014/main" id="{BC05CCBD-FFF8-4548-A966-991A67B6C220}"/>
              </a:ext>
            </a:extLst>
          </p:cNvPr>
          <p:cNvPicPr>
            <a:picLocks noGrp="1" noChangeAspect="1"/>
          </p:cNvPicPr>
          <p:nvPr>
            <p:ph sz="half" idx="2"/>
          </p:nvPr>
        </p:nvPicPr>
        <p:blipFill>
          <a:blip r:embed="rId4"/>
          <a:stretch>
            <a:fillRect/>
          </a:stretch>
        </p:blipFill>
        <p:spPr>
          <a:xfrm>
            <a:off x="8850781" y="5592279"/>
            <a:ext cx="2760028" cy="808522"/>
          </a:xfrm>
          <a:prstGeom prst="rect">
            <a:avLst/>
          </a:prstGeom>
        </p:spPr>
      </p:pic>
      <p:sp>
        <p:nvSpPr>
          <p:cNvPr id="5" name="TextBox 4">
            <a:extLst>
              <a:ext uri="{FF2B5EF4-FFF2-40B4-BE49-F238E27FC236}">
                <a16:creationId xmlns:a16="http://schemas.microsoft.com/office/drawing/2014/main" id="{36EDD908-3702-49A8-B99E-9A0D4B7A5D5B}"/>
              </a:ext>
            </a:extLst>
          </p:cNvPr>
          <p:cNvSpPr txBox="1"/>
          <p:nvPr/>
        </p:nvSpPr>
        <p:spPr>
          <a:xfrm>
            <a:off x="11532781" y="6521302"/>
            <a:ext cx="545805"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2723231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3D8-F375-4334-A0CF-C79492A0A150}"/>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Community court</a:t>
            </a:r>
          </a:p>
        </p:txBody>
      </p:sp>
      <p:graphicFrame>
        <p:nvGraphicFramePr>
          <p:cNvPr id="8" name="Content Placeholder 7">
            <a:extLst>
              <a:ext uri="{FF2B5EF4-FFF2-40B4-BE49-F238E27FC236}">
                <a16:creationId xmlns:a16="http://schemas.microsoft.com/office/drawing/2014/main" id="{02F456E1-6B9C-48D9-A646-3E495F6651AD}"/>
              </a:ext>
            </a:extLst>
          </p:cNvPr>
          <p:cNvGraphicFramePr>
            <a:graphicFrameLocks noGrp="1"/>
          </p:cNvGraphicFramePr>
          <p:nvPr>
            <p:ph sz="half" idx="1"/>
            <p:extLst>
              <p:ext uri="{D42A27DB-BD31-4B8C-83A1-F6EECF244321}">
                <p14:modId xmlns:p14="http://schemas.microsoft.com/office/powerpoint/2010/main" val="3728202933"/>
              </p:ext>
            </p:extLst>
          </p:nvPr>
        </p:nvGraphicFramePr>
        <p:xfrm>
          <a:off x="471639" y="1992429"/>
          <a:ext cx="8162222" cy="4591251"/>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D48CFD1C-6C5D-4069-8FF7-DB56DD78395D}"/>
              </a:ext>
            </a:extLst>
          </p:cNvPr>
          <p:cNvPicPr>
            <a:picLocks noChangeAspect="1"/>
          </p:cNvPicPr>
          <p:nvPr/>
        </p:nvPicPr>
        <p:blipFill>
          <a:blip r:embed="rId4"/>
          <a:stretch>
            <a:fillRect/>
          </a:stretch>
        </p:blipFill>
        <p:spPr>
          <a:xfrm>
            <a:off x="8753309" y="5430603"/>
            <a:ext cx="2857500" cy="828675"/>
          </a:xfrm>
          <a:prstGeom prst="rect">
            <a:avLst/>
          </a:prstGeom>
        </p:spPr>
      </p:pic>
      <p:sp>
        <p:nvSpPr>
          <p:cNvPr id="6" name="TextBox 5">
            <a:extLst>
              <a:ext uri="{FF2B5EF4-FFF2-40B4-BE49-F238E27FC236}">
                <a16:creationId xmlns:a16="http://schemas.microsoft.com/office/drawing/2014/main" id="{91C4CE45-33AE-4CD0-B50D-006F5E115D8D}"/>
              </a:ext>
            </a:extLst>
          </p:cNvPr>
          <p:cNvSpPr txBox="1"/>
          <p:nvPr/>
        </p:nvSpPr>
        <p:spPr>
          <a:xfrm>
            <a:off x="11532781" y="6521302"/>
            <a:ext cx="545805"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135830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D8CB-40D1-4F4F-86A4-76B4869950B6}"/>
              </a:ext>
            </a:extLst>
          </p:cNvPr>
          <p:cNvSpPr>
            <a:spLocks noGrp="1"/>
          </p:cNvSpPr>
          <p:nvPr>
            <p:ph type="title"/>
          </p:nvPr>
        </p:nvSpPr>
        <p:spPr>
          <a:xfrm>
            <a:off x="581192" y="702156"/>
            <a:ext cx="11029616" cy="834814"/>
          </a:xfrm>
        </p:spPr>
        <p:txBody>
          <a:bodyPr>
            <a:normAutofit/>
          </a:bodyPr>
          <a:lstStyle/>
          <a:p>
            <a:pPr algn="ctr"/>
            <a:r>
              <a:rPr lang="en-US" sz="4000" dirty="0">
                <a:latin typeface="Arial" panose="020B0604020202020204" pitchFamily="34" charset="0"/>
                <a:cs typeface="Arial" panose="020B0604020202020204" pitchFamily="34" charset="0"/>
              </a:rPr>
              <a:t>Performance measures</a:t>
            </a:r>
          </a:p>
        </p:txBody>
      </p:sp>
      <p:graphicFrame>
        <p:nvGraphicFramePr>
          <p:cNvPr id="5" name="Content Placeholder 4">
            <a:extLst>
              <a:ext uri="{FF2B5EF4-FFF2-40B4-BE49-F238E27FC236}">
                <a16:creationId xmlns:a16="http://schemas.microsoft.com/office/drawing/2014/main" id="{90BA86CD-13BF-4EA4-814C-B460491BA997}"/>
              </a:ext>
            </a:extLst>
          </p:cNvPr>
          <p:cNvGraphicFramePr>
            <a:graphicFrameLocks noGrp="1"/>
          </p:cNvGraphicFramePr>
          <p:nvPr>
            <p:ph idx="1"/>
            <p:extLst>
              <p:ext uri="{D42A27DB-BD31-4B8C-83A1-F6EECF244321}">
                <p14:modId xmlns:p14="http://schemas.microsoft.com/office/powerpoint/2010/main" val="12557062"/>
              </p:ext>
            </p:extLst>
          </p:nvPr>
        </p:nvGraphicFramePr>
        <p:xfrm>
          <a:off x="581025" y="2344366"/>
          <a:ext cx="11029949" cy="3521413"/>
        </p:xfrm>
        <a:graphic>
          <a:graphicData uri="http://schemas.openxmlformats.org/drawingml/2006/table">
            <a:tbl>
              <a:tblPr/>
              <a:tblGrid>
                <a:gridCol w="3498954">
                  <a:extLst>
                    <a:ext uri="{9D8B030D-6E8A-4147-A177-3AD203B41FA5}">
                      <a16:colId xmlns:a16="http://schemas.microsoft.com/office/drawing/2014/main" val="3648708297"/>
                    </a:ext>
                  </a:extLst>
                </a:gridCol>
                <a:gridCol w="2344416">
                  <a:extLst>
                    <a:ext uri="{9D8B030D-6E8A-4147-A177-3AD203B41FA5}">
                      <a16:colId xmlns:a16="http://schemas.microsoft.com/office/drawing/2014/main" val="3598082515"/>
                    </a:ext>
                  </a:extLst>
                </a:gridCol>
                <a:gridCol w="2747915">
                  <a:extLst>
                    <a:ext uri="{9D8B030D-6E8A-4147-A177-3AD203B41FA5}">
                      <a16:colId xmlns:a16="http://schemas.microsoft.com/office/drawing/2014/main" val="2590972169"/>
                    </a:ext>
                  </a:extLst>
                </a:gridCol>
                <a:gridCol w="2438664">
                  <a:extLst>
                    <a:ext uri="{9D8B030D-6E8A-4147-A177-3AD203B41FA5}">
                      <a16:colId xmlns:a16="http://schemas.microsoft.com/office/drawing/2014/main" val="792576355"/>
                    </a:ext>
                  </a:extLst>
                </a:gridCol>
              </a:tblGrid>
              <a:tr h="912789">
                <a:tc>
                  <a:txBody>
                    <a:bodyPr/>
                    <a:lstStyle/>
                    <a:p>
                      <a:pPr algn="l" fontAlgn="b"/>
                      <a:r>
                        <a:rPr lang="en-US" sz="1900" b="1" i="0" u="none" strike="noStrike" dirty="0">
                          <a:solidFill>
                            <a:srgbClr val="FFFFFF"/>
                          </a:solidFill>
                          <a:effectLst/>
                          <a:latin typeface="Arial" panose="020B0604020202020204" pitchFamily="34" charset="0"/>
                        </a:rPr>
                        <a:t>PERFORMANCE MEASURES </a:t>
                      </a:r>
                    </a:p>
                  </a:txBody>
                  <a:tcPr marL="8838" marR="8838" marT="88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dirty="0">
                          <a:solidFill>
                            <a:srgbClr val="FFFFFF"/>
                          </a:solidFill>
                          <a:effectLst/>
                          <a:latin typeface="Arial" panose="020B0604020202020204" pitchFamily="34" charset="0"/>
                        </a:rPr>
                        <a:t>TARGET</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dirty="0">
                          <a:solidFill>
                            <a:srgbClr val="FFFFFF"/>
                          </a:solidFill>
                          <a:effectLst/>
                          <a:latin typeface="Arial" panose="020B0604020202020204" pitchFamily="34" charset="0"/>
                        </a:rPr>
                        <a:t>FY 19/20</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dirty="0">
                          <a:solidFill>
                            <a:srgbClr val="FFFFFF"/>
                          </a:solidFill>
                          <a:effectLst/>
                          <a:latin typeface="Arial" panose="020B0604020202020204" pitchFamily="34" charset="0"/>
                        </a:rPr>
                        <a:t>FY 20/21</a:t>
                      </a:r>
                    </a:p>
                  </a:txBody>
                  <a:tcPr marL="8838" marR="8838" marT="883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160646199"/>
                  </a:ext>
                </a:extLst>
              </a:tr>
              <a:tr h="652156">
                <a:tc>
                  <a:txBody>
                    <a:bodyPr/>
                    <a:lstStyle/>
                    <a:p>
                      <a:pPr algn="l" fontAlgn="b"/>
                      <a:r>
                        <a:rPr lang="en-US" sz="1900" b="1" i="0" u="none" strike="noStrike">
                          <a:solidFill>
                            <a:srgbClr val="FFFFFF"/>
                          </a:solidFill>
                          <a:effectLst/>
                          <a:latin typeface="Arial" panose="020B0604020202020204" pitchFamily="34" charset="0"/>
                        </a:rPr>
                        <a:t>Abandoned Call Rate</a:t>
                      </a:r>
                    </a:p>
                  </a:txBody>
                  <a:tcPr marL="8838" marR="8838" marT="88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900" b="1" i="0" u="none" strike="noStrike">
                          <a:solidFill>
                            <a:srgbClr val="FFFFFF"/>
                          </a:solidFill>
                          <a:effectLst/>
                          <a:latin typeface="Arial" panose="020B0604020202020204" pitchFamily="34" charset="0"/>
                        </a:rPr>
                        <a:t>5%</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900" b="1" i="0" u="none" strike="noStrike">
                          <a:solidFill>
                            <a:srgbClr val="FFFFFF"/>
                          </a:solidFill>
                          <a:effectLst/>
                          <a:latin typeface="Arial" panose="020B0604020202020204" pitchFamily="34" charset="0"/>
                        </a:rPr>
                        <a:t>11%</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900" b="1" i="0" u="none" strike="noStrike">
                          <a:solidFill>
                            <a:srgbClr val="FFFFFF"/>
                          </a:solidFill>
                          <a:effectLst/>
                          <a:latin typeface="Arial" panose="020B0604020202020204" pitchFamily="34" charset="0"/>
                        </a:rPr>
                        <a:t>4%</a:t>
                      </a:r>
                    </a:p>
                  </a:txBody>
                  <a:tcPr marL="8838" marR="8838" marT="883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542911176"/>
                  </a:ext>
                </a:extLst>
              </a:tr>
              <a:tr h="652156">
                <a:tc>
                  <a:txBody>
                    <a:bodyPr/>
                    <a:lstStyle/>
                    <a:p>
                      <a:pPr algn="l" fontAlgn="b"/>
                      <a:r>
                        <a:rPr lang="en-US" sz="1900" b="1" i="0" u="none" strike="noStrike">
                          <a:solidFill>
                            <a:srgbClr val="FFFFFF"/>
                          </a:solidFill>
                          <a:effectLst/>
                          <a:latin typeface="Arial" panose="020B0604020202020204" pitchFamily="34" charset="0"/>
                        </a:rPr>
                        <a:t>Web Users</a:t>
                      </a:r>
                    </a:p>
                  </a:txBody>
                  <a:tcPr marL="8838" marR="8838" marT="88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a:solidFill>
                            <a:srgbClr val="FFFFFF"/>
                          </a:solidFill>
                          <a:effectLst/>
                          <a:latin typeface="Arial" panose="020B0604020202020204" pitchFamily="34" charset="0"/>
                        </a:rPr>
                        <a:t>24,000</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a:solidFill>
                            <a:srgbClr val="FFFFFF"/>
                          </a:solidFill>
                          <a:effectLst/>
                          <a:latin typeface="Arial" panose="020B0604020202020204" pitchFamily="34" charset="0"/>
                        </a:rPr>
                        <a:t>21,000</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a:solidFill>
                            <a:srgbClr val="FFFFFF"/>
                          </a:solidFill>
                          <a:effectLst/>
                          <a:latin typeface="Arial" panose="020B0604020202020204" pitchFamily="34" charset="0"/>
                        </a:rPr>
                        <a:t>17,000</a:t>
                      </a:r>
                    </a:p>
                  </a:txBody>
                  <a:tcPr marL="8838" marR="8838" marT="883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906044185"/>
                  </a:ext>
                </a:extLst>
              </a:tr>
              <a:tr h="652156">
                <a:tc>
                  <a:txBody>
                    <a:bodyPr/>
                    <a:lstStyle/>
                    <a:p>
                      <a:pPr algn="l" fontAlgn="b"/>
                      <a:r>
                        <a:rPr lang="en-US" sz="1900" b="1" i="0" u="none" strike="noStrike">
                          <a:solidFill>
                            <a:srgbClr val="FFFFFF"/>
                          </a:solidFill>
                          <a:effectLst/>
                          <a:latin typeface="Arial" panose="020B0604020202020204" pitchFamily="34" charset="0"/>
                        </a:rPr>
                        <a:t>Interactive Voice Response </a:t>
                      </a:r>
                    </a:p>
                  </a:txBody>
                  <a:tcPr marL="8838" marR="8838" marT="88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900" b="1" i="0" u="none" strike="noStrike">
                          <a:solidFill>
                            <a:srgbClr val="FFFFFF"/>
                          </a:solidFill>
                          <a:effectLst/>
                          <a:latin typeface="Arial" panose="020B0604020202020204" pitchFamily="34" charset="0"/>
                        </a:rPr>
                        <a:t>14,000</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900" b="1" i="0" u="none" strike="noStrike">
                          <a:solidFill>
                            <a:srgbClr val="FFFFFF"/>
                          </a:solidFill>
                          <a:effectLst/>
                          <a:latin typeface="Arial" panose="020B0604020202020204" pitchFamily="34" charset="0"/>
                        </a:rPr>
                        <a:t>24,000</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900" b="1" i="0" u="none" strike="noStrike">
                          <a:solidFill>
                            <a:srgbClr val="FFFFFF"/>
                          </a:solidFill>
                          <a:effectLst/>
                          <a:latin typeface="Arial" panose="020B0604020202020204" pitchFamily="34" charset="0"/>
                        </a:rPr>
                        <a:t>24,000</a:t>
                      </a:r>
                    </a:p>
                  </a:txBody>
                  <a:tcPr marL="8838" marR="8838" marT="883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756554485"/>
                  </a:ext>
                </a:extLst>
              </a:tr>
              <a:tr h="652156">
                <a:tc>
                  <a:txBody>
                    <a:bodyPr/>
                    <a:lstStyle/>
                    <a:p>
                      <a:pPr algn="l" fontAlgn="b"/>
                      <a:r>
                        <a:rPr lang="en-US" sz="1900" b="1" i="0" u="none" strike="noStrike">
                          <a:solidFill>
                            <a:srgbClr val="FFFFFF"/>
                          </a:solidFill>
                          <a:effectLst/>
                          <a:latin typeface="Arial" panose="020B0604020202020204" pitchFamily="34" charset="0"/>
                        </a:rPr>
                        <a:t>Time to Disposition</a:t>
                      </a:r>
                    </a:p>
                  </a:txBody>
                  <a:tcPr marL="8838" marR="8838" marT="88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a:solidFill>
                            <a:srgbClr val="FFFFFF"/>
                          </a:solidFill>
                          <a:effectLst/>
                          <a:latin typeface="Arial" panose="020B0604020202020204" pitchFamily="34" charset="0"/>
                        </a:rPr>
                        <a:t>98%</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a:solidFill>
                            <a:srgbClr val="FFFFFF"/>
                          </a:solidFill>
                          <a:effectLst/>
                          <a:latin typeface="Arial" panose="020B0604020202020204" pitchFamily="34" charset="0"/>
                        </a:rPr>
                        <a:t>98.6%</a:t>
                      </a:r>
                    </a:p>
                  </a:txBody>
                  <a:tcPr marL="8838" marR="8838" marT="8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b"/>
                      <a:r>
                        <a:rPr lang="en-US" sz="1900" b="1" i="0" u="none" strike="noStrike" dirty="0">
                          <a:solidFill>
                            <a:srgbClr val="FFFFFF"/>
                          </a:solidFill>
                          <a:effectLst/>
                          <a:latin typeface="Arial" panose="020B0604020202020204" pitchFamily="34" charset="0"/>
                        </a:rPr>
                        <a:t>96%</a:t>
                      </a:r>
                    </a:p>
                  </a:txBody>
                  <a:tcPr marL="8838" marR="8838" marT="883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3615374882"/>
                  </a:ext>
                </a:extLst>
              </a:tr>
            </a:tbl>
          </a:graphicData>
        </a:graphic>
      </p:graphicFrame>
      <p:sp>
        <p:nvSpPr>
          <p:cNvPr id="4" name="TextBox 3">
            <a:extLst>
              <a:ext uri="{FF2B5EF4-FFF2-40B4-BE49-F238E27FC236}">
                <a16:creationId xmlns:a16="http://schemas.microsoft.com/office/drawing/2014/main" id="{3290B918-5C19-44FD-A883-6D2D677A54F7}"/>
              </a:ext>
            </a:extLst>
          </p:cNvPr>
          <p:cNvSpPr txBox="1"/>
          <p:nvPr/>
        </p:nvSpPr>
        <p:spPr>
          <a:xfrm>
            <a:off x="11532781" y="6521302"/>
            <a:ext cx="545805"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249101311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2806</TotalTime>
  <Words>587</Words>
  <Application>Microsoft Office PowerPoint</Application>
  <PresentationFormat>Widescreen</PresentationFormat>
  <Paragraphs>120</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Wingdings 2</vt:lpstr>
      <vt:lpstr>Dividend</vt:lpstr>
      <vt:lpstr>Mesa Municipal Court</vt:lpstr>
      <vt:lpstr>Mission Statement</vt:lpstr>
      <vt:lpstr>FINANCIAL SUMMARY</vt:lpstr>
      <vt:lpstr>Significant Changes for FY 21/22</vt:lpstr>
      <vt:lpstr>FINES/FEES AND RESTITUTION ENFORCEMENT (fare)</vt:lpstr>
      <vt:lpstr>Defensive driving school  fee increase</vt:lpstr>
      <vt:lpstr>Community court</vt:lpstr>
      <vt:lpstr>Community court</vt:lpstr>
      <vt:lpstr>Performance measures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Mesa Municipal Court</dc:title>
  <dc:creator>Loretta Daniels</dc:creator>
  <cp:lastModifiedBy>Brian Ritschel</cp:lastModifiedBy>
  <cp:revision>64</cp:revision>
  <dcterms:created xsi:type="dcterms:W3CDTF">2021-03-30T01:16:07Z</dcterms:created>
  <dcterms:modified xsi:type="dcterms:W3CDTF">2021-04-29T21:01:52Z</dcterms:modified>
</cp:coreProperties>
</file>